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charts/chart2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33" r:id="rId3"/>
    <p:sldId id="330" r:id="rId4"/>
    <p:sldId id="365" r:id="rId5"/>
    <p:sldId id="366" r:id="rId6"/>
    <p:sldId id="403" r:id="rId7"/>
    <p:sldId id="334" r:id="rId8"/>
    <p:sldId id="338" r:id="rId9"/>
    <p:sldId id="336" r:id="rId10"/>
    <p:sldId id="337" r:id="rId11"/>
    <p:sldId id="367" r:id="rId12"/>
    <p:sldId id="369" r:id="rId13"/>
    <p:sldId id="404" r:id="rId14"/>
    <p:sldId id="405" r:id="rId15"/>
    <p:sldId id="368" r:id="rId16"/>
    <p:sldId id="398" r:id="rId17"/>
    <p:sldId id="399" r:id="rId18"/>
    <p:sldId id="400" r:id="rId19"/>
    <p:sldId id="401" r:id="rId20"/>
    <p:sldId id="402" r:id="rId21"/>
    <p:sldId id="394" r:id="rId22"/>
    <p:sldId id="376" r:id="rId23"/>
    <p:sldId id="377" r:id="rId24"/>
    <p:sldId id="396" r:id="rId25"/>
    <p:sldId id="378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1" r:id="rId37"/>
    <p:sldId id="392" r:id="rId38"/>
    <p:sldId id="393" r:id="rId39"/>
    <p:sldId id="342" r:id="rId40"/>
    <p:sldId id="343" r:id="rId41"/>
    <p:sldId id="349" r:id="rId42"/>
    <p:sldId id="350" r:id="rId43"/>
    <p:sldId id="351" r:id="rId44"/>
    <p:sldId id="352" r:id="rId45"/>
    <p:sldId id="361" r:id="rId46"/>
    <p:sldId id="363" r:id="rId47"/>
    <p:sldId id="353" r:id="rId48"/>
    <p:sldId id="362" r:id="rId49"/>
    <p:sldId id="360" r:id="rId50"/>
    <p:sldId id="357" r:id="rId51"/>
    <p:sldId id="358" r:id="rId52"/>
    <p:sldId id="359" r:id="rId53"/>
    <p:sldId id="354" r:id="rId54"/>
    <p:sldId id="355" r:id="rId55"/>
    <p:sldId id="375" r:id="rId56"/>
    <p:sldId id="374" r:id="rId57"/>
    <p:sldId id="372" r:id="rId58"/>
    <p:sldId id="373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nl-BE"/>
  <c:style val="6"/>
  <c:chart>
    <c:autoTitleDeleted val="1"/>
    <c:plotArea>
      <c:layout/>
      <c:scatterChart>
        <c:scatterStyle val="lineMarker"/>
        <c:ser>
          <c:idx val="1"/>
          <c:order val="0"/>
          <c:tx>
            <c:v>Naujas</c:v>
          </c:tx>
          <c:spPr>
            <a:ln w="28575">
              <a:noFill/>
            </a:ln>
          </c:spPr>
          <c:marker>
            <c:spPr>
              <a:solidFill>
                <a:schemeClr val="accent4"/>
              </a:solidFill>
              <a:ln>
                <a:noFill/>
              </a:ln>
            </c:spPr>
          </c:marker>
          <c:dPt>
            <c:idx val="0"/>
            <c:marker>
              <c:symbol val="circle"/>
              <c:size val="13"/>
            </c:marker>
          </c:dPt>
          <c:xVal>
            <c:numRef>
              <c:f>'Sheet1'!$A$19</c:f>
              <c:numCache>
                <c:formatCode>General</c:formatCode>
                <c:ptCount val="1"/>
                <c:pt idx="0">
                  <c:v>172</c:v>
                </c:pt>
              </c:numCache>
            </c:numRef>
          </c:xVal>
          <c:yVal>
            <c:numRef>
              <c:f>'Sheet1'!$B$19</c:f>
              <c:numCache>
                <c:formatCode>General</c:formatCode>
                <c:ptCount val="1"/>
                <c:pt idx="0">
                  <c:v>10</c:v>
                </c:pt>
              </c:numCache>
            </c:numRef>
          </c:yVal>
        </c:ser>
        <c:ser>
          <c:idx val="0"/>
          <c:order val="1"/>
          <c:tx>
            <c:v>merginos</c:v>
          </c:tx>
          <c:spPr>
            <a:ln w="28575">
              <a:noFill/>
            </a:ln>
          </c:spPr>
          <c:marker>
            <c:symbol val="triangle"/>
            <c:size val="13"/>
            <c:spPr>
              <a:solidFill>
                <a:schemeClr val="accent3"/>
              </a:solidFill>
              <a:ln>
                <a:noFill/>
              </a:ln>
            </c:spPr>
          </c:marker>
          <c:xVal>
            <c:numRef>
              <c:f>'Sheet1'!$A$2:$A$6,'Sheet1'!$A$11</c:f>
              <c:numCache>
                <c:formatCode>General</c:formatCode>
                <c:ptCount val="6"/>
                <c:pt idx="0">
                  <c:v>155</c:v>
                </c:pt>
                <c:pt idx="1">
                  <c:v>160</c:v>
                </c:pt>
                <c:pt idx="2">
                  <c:v>160</c:v>
                </c:pt>
                <c:pt idx="3">
                  <c:v>163</c:v>
                </c:pt>
                <c:pt idx="4">
                  <c:v>164</c:v>
                </c:pt>
                <c:pt idx="5">
                  <c:v>171</c:v>
                </c:pt>
              </c:numCache>
            </c:numRef>
          </c:xVal>
          <c:yVal>
            <c:numRef>
              <c:f>'Sheet1'!$B$2:$B$6,'Sheet1'!$B$11</c:f>
              <c:numCache>
                <c:formatCode>General</c:formatCode>
                <c:ptCount val="6"/>
                <c:pt idx="0">
                  <c:v>20</c:v>
                </c:pt>
                <c:pt idx="1">
                  <c:v>10</c:v>
                </c:pt>
                <c:pt idx="2">
                  <c:v>3</c:v>
                </c:pt>
                <c:pt idx="3">
                  <c:v>30</c:v>
                </c:pt>
                <c:pt idx="4">
                  <c:v>15</c:v>
                </c:pt>
                <c:pt idx="5">
                  <c:v>19</c:v>
                </c:pt>
              </c:numCache>
            </c:numRef>
          </c:yVal>
        </c:ser>
        <c:ser>
          <c:idx val="2"/>
          <c:order val="2"/>
          <c:tx>
            <c:v>vaikinai</c:v>
          </c:tx>
          <c:spPr>
            <a:ln w="28575">
              <a:noFill/>
            </a:ln>
          </c:spPr>
          <c:marker>
            <c:symbol val="diamond"/>
            <c:size val="13"/>
            <c:spPr>
              <a:solidFill>
                <a:schemeClr val="accent1"/>
              </a:solidFill>
              <a:ln>
                <a:noFill/>
              </a:ln>
            </c:spPr>
          </c:marker>
          <c:xVal>
            <c:numRef>
              <c:f>'Sheet1'!$A$7:$A$10,'Sheet1'!$A$12:$A$18</c:f>
              <c:numCache>
                <c:formatCode>General</c:formatCode>
                <c:ptCount val="11"/>
                <c:pt idx="0">
                  <c:v>165</c:v>
                </c:pt>
                <c:pt idx="1">
                  <c:v>167</c:v>
                </c:pt>
                <c:pt idx="2">
                  <c:v>167</c:v>
                </c:pt>
                <c:pt idx="3">
                  <c:v>170</c:v>
                </c:pt>
                <c:pt idx="4">
                  <c:v>172</c:v>
                </c:pt>
                <c:pt idx="5">
                  <c:v>172</c:v>
                </c:pt>
                <c:pt idx="6">
                  <c:v>173</c:v>
                </c:pt>
                <c:pt idx="7">
                  <c:v>175</c:v>
                </c:pt>
                <c:pt idx="8">
                  <c:v>177</c:v>
                </c:pt>
                <c:pt idx="9">
                  <c:v>180</c:v>
                </c:pt>
                <c:pt idx="10">
                  <c:v>190</c:v>
                </c:pt>
              </c:numCache>
            </c:numRef>
          </c:xVal>
          <c:yVal>
            <c:numRef>
              <c:f>'Sheet1'!$B$7:$B$10,'Sheet1'!$B$12:$B$18</c:f>
              <c:numCache>
                <c:formatCode>General</c:formatCode>
                <c:ptCount val="11"/>
                <c:pt idx="0">
                  <c:v>4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12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  <c:pt idx="8">
                  <c:v>10</c:v>
                </c:pt>
                <c:pt idx="9">
                  <c:v>1</c:v>
                </c:pt>
                <c:pt idx="10">
                  <c:v>12</c:v>
                </c:pt>
              </c:numCache>
            </c:numRef>
          </c:yVal>
        </c:ser>
        <c:axId val="37358592"/>
        <c:axId val="37377536"/>
      </c:scatterChart>
      <c:valAx>
        <c:axId val="37358592"/>
        <c:scaling>
          <c:orientation val="minMax"/>
          <c:min val="15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lt-LT" dirty="0" smtClean="0"/>
                  <a:t>Ūgis, cm</a:t>
                </a:r>
                <a:endParaRPr lang="en-US" dirty="0"/>
              </a:p>
            </c:rich>
          </c:tx>
          <c:layout/>
        </c:title>
        <c:numFmt formatCode="General" sourceLinked="1"/>
        <c:majorTickMark val="none"/>
        <c:tickLblPos val="nextTo"/>
        <c:crossAx val="37377536"/>
        <c:crosses val="autoZero"/>
        <c:crossBetween val="midCat"/>
      </c:valAx>
      <c:valAx>
        <c:axId val="37377536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lt-LT" dirty="0" smtClean="0"/>
                  <a:t>Plaukų ilgis, cm</a:t>
                </a:r>
                <a:endParaRPr lang="en-US" dirty="0"/>
              </a:p>
            </c:rich>
          </c:tx>
          <c:layout/>
        </c:title>
        <c:numFmt formatCode="General" sourceLinked="1"/>
        <c:majorTickMark val="none"/>
        <c:tickLblPos val="nextTo"/>
        <c:crossAx val="37358592"/>
        <c:crosses val="autoZero"/>
        <c:crossBetween val="midCat"/>
      </c:valAx>
    </c:plotArea>
    <c:plotVisOnly val="1"/>
  </c:chart>
  <c:txPr>
    <a:bodyPr/>
    <a:lstStyle/>
    <a:p>
      <a:pPr>
        <a:defRPr sz="1800"/>
      </a:pPr>
      <a:endParaRPr lang="nl-BE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nl-BE"/>
  <c:style val="6"/>
  <c:chart>
    <c:autoTitleDeleted val="1"/>
    <c:plotArea>
      <c:layout/>
      <c:scatterChart>
        <c:scatterStyle val="lineMarker"/>
        <c:ser>
          <c:idx val="1"/>
          <c:order val="0"/>
          <c:tx>
            <c:v>Naujas</c:v>
          </c:tx>
          <c:spPr>
            <a:ln w="28575">
              <a:noFill/>
            </a:ln>
          </c:spPr>
          <c:marker>
            <c:spPr>
              <a:solidFill>
                <a:schemeClr val="accent4"/>
              </a:solidFill>
              <a:ln>
                <a:noFill/>
              </a:ln>
            </c:spPr>
          </c:marker>
          <c:dPt>
            <c:idx val="0"/>
            <c:marker>
              <c:symbol val="circle"/>
              <c:size val="13"/>
            </c:marker>
          </c:dPt>
          <c:xVal>
            <c:numRef>
              <c:f>'Sheet1'!$A$19</c:f>
              <c:numCache>
                <c:formatCode>General</c:formatCode>
                <c:ptCount val="1"/>
                <c:pt idx="0">
                  <c:v>172</c:v>
                </c:pt>
              </c:numCache>
            </c:numRef>
          </c:xVal>
          <c:yVal>
            <c:numRef>
              <c:f>'Sheet1'!$B$19</c:f>
              <c:numCache>
                <c:formatCode>General</c:formatCode>
                <c:ptCount val="1"/>
                <c:pt idx="0">
                  <c:v>10</c:v>
                </c:pt>
              </c:numCache>
            </c:numRef>
          </c:yVal>
        </c:ser>
        <c:ser>
          <c:idx val="0"/>
          <c:order val="1"/>
          <c:tx>
            <c:v>merginos</c:v>
          </c:tx>
          <c:spPr>
            <a:ln w="28575">
              <a:noFill/>
            </a:ln>
          </c:spPr>
          <c:marker>
            <c:symbol val="triangle"/>
            <c:size val="13"/>
            <c:spPr>
              <a:solidFill>
                <a:schemeClr val="accent3"/>
              </a:solidFill>
              <a:ln>
                <a:noFill/>
              </a:ln>
            </c:spPr>
          </c:marker>
          <c:xVal>
            <c:numRef>
              <c:f>'Sheet1'!$A$2:$A$6,'Sheet1'!$A$11</c:f>
              <c:numCache>
                <c:formatCode>General</c:formatCode>
                <c:ptCount val="6"/>
                <c:pt idx="0">
                  <c:v>155</c:v>
                </c:pt>
                <c:pt idx="1">
                  <c:v>160</c:v>
                </c:pt>
                <c:pt idx="2">
                  <c:v>160</c:v>
                </c:pt>
                <c:pt idx="3">
                  <c:v>163</c:v>
                </c:pt>
                <c:pt idx="4">
                  <c:v>164</c:v>
                </c:pt>
                <c:pt idx="5">
                  <c:v>171</c:v>
                </c:pt>
              </c:numCache>
            </c:numRef>
          </c:xVal>
          <c:yVal>
            <c:numRef>
              <c:f>'Sheet1'!$B$2:$B$6,'Sheet1'!$B$11</c:f>
              <c:numCache>
                <c:formatCode>General</c:formatCode>
                <c:ptCount val="6"/>
                <c:pt idx="0">
                  <c:v>20</c:v>
                </c:pt>
                <c:pt idx="1">
                  <c:v>10</c:v>
                </c:pt>
                <c:pt idx="2">
                  <c:v>3</c:v>
                </c:pt>
                <c:pt idx="3">
                  <c:v>30</c:v>
                </c:pt>
                <c:pt idx="4">
                  <c:v>15</c:v>
                </c:pt>
                <c:pt idx="5">
                  <c:v>19</c:v>
                </c:pt>
              </c:numCache>
            </c:numRef>
          </c:yVal>
        </c:ser>
        <c:ser>
          <c:idx val="2"/>
          <c:order val="2"/>
          <c:tx>
            <c:v>vaikinai</c:v>
          </c:tx>
          <c:spPr>
            <a:ln w="28575">
              <a:noFill/>
            </a:ln>
          </c:spPr>
          <c:marker>
            <c:symbol val="diamond"/>
            <c:size val="13"/>
            <c:spPr>
              <a:solidFill>
                <a:schemeClr val="accent1"/>
              </a:solidFill>
              <a:ln>
                <a:noFill/>
              </a:ln>
            </c:spPr>
          </c:marker>
          <c:xVal>
            <c:numRef>
              <c:f>'Sheet1'!$A$7:$A$10,'Sheet1'!$A$12:$A$18</c:f>
              <c:numCache>
                <c:formatCode>General</c:formatCode>
                <c:ptCount val="11"/>
                <c:pt idx="0">
                  <c:v>165</c:v>
                </c:pt>
                <c:pt idx="1">
                  <c:v>167</c:v>
                </c:pt>
                <c:pt idx="2">
                  <c:v>167</c:v>
                </c:pt>
                <c:pt idx="3">
                  <c:v>170</c:v>
                </c:pt>
                <c:pt idx="4">
                  <c:v>172</c:v>
                </c:pt>
                <c:pt idx="5">
                  <c:v>172</c:v>
                </c:pt>
                <c:pt idx="6">
                  <c:v>173</c:v>
                </c:pt>
                <c:pt idx="7">
                  <c:v>175</c:v>
                </c:pt>
                <c:pt idx="8">
                  <c:v>177</c:v>
                </c:pt>
                <c:pt idx="9">
                  <c:v>180</c:v>
                </c:pt>
                <c:pt idx="10">
                  <c:v>190</c:v>
                </c:pt>
              </c:numCache>
            </c:numRef>
          </c:xVal>
          <c:yVal>
            <c:numRef>
              <c:f>'Sheet1'!$B$7:$B$10,'Sheet1'!$B$12:$B$18</c:f>
              <c:numCache>
                <c:formatCode>General</c:formatCode>
                <c:ptCount val="11"/>
                <c:pt idx="0">
                  <c:v>4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12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  <c:pt idx="8">
                  <c:v>10</c:v>
                </c:pt>
                <c:pt idx="9">
                  <c:v>1</c:v>
                </c:pt>
                <c:pt idx="10">
                  <c:v>12</c:v>
                </c:pt>
              </c:numCache>
            </c:numRef>
          </c:yVal>
        </c:ser>
        <c:axId val="60265216"/>
        <c:axId val="60267520"/>
      </c:scatterChart>
      <c:valAx>
        <c:axId val="60265216"/>
        <c:scaling>
          <c:orientation val="minMax"/>
          <c:min val="15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lt-LT" dirty="0" smtClean="0"/>
                  <a:t>Ūgis, cm</a:t>
                </a:r>
                <a:endParaRPr lang="en-US" dirty="0"/>
              </a:p>
            </c:rich>
          </c:tx>
          <c:layout/>
        </c:title>
        <c:numFmt formatCode="General" sourceLinked="1"/>
        <c:majorTickMark val="none"/>
        <c:tickLblPos val="nextTo"/>
        <c:crossAx val="60267520"/>
        <c:crosses val="autoZero"/>
        <c:crossBetween val="midCat"/>
      </c:valAx>
      <c:valAx>
        <c:axId val="60267520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lt-LT" dirty="0" smtClean="0"/>
                  <a:t>Plaukų ilgis, cm</a:t>
                </a:r>
                <a:endParaRPr lang="en-US" dirty="0"/>
              </a:p>
            </c:rich>
          </c:tx>
          <c:layout/>
        </c:title>
        <c:numFmt formatCode="General" sourceLinked="1"/>
        <c:majorTickMark val="none"/>
        <c:tickLblPos val="nextTo"/>
        <c:crossAx val="60265216"/>
        <c:crosses val="autoZero"/>
        <c:crossBetween val="midCat"/>
      </c:valAx>
    </c:plotArea>
    <c:plotVisOnly val="1"/>
  </c:chart>
  <c:txPr>
    <a:bodyPr/>
    <a:lstStyle/>
    <a:p>
      <a:pPr>
        <a:defRPr sz="1800"/>
      </a:pPr>
      <a:endParaRPr lang="nl-BE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nl-BE"/>
  <c:style val="6"/>
  <c:chart>
    <c:autoTitleDeleted val="1"/>
    <c:plotArea>
      <c:layout/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Pavyzdžiai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3"/>
          </c:marker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lt-LT" dirty="0" smtClean="0">
                        <a:solidFill>
                          <a:schemeClr val="tx1"/>
                        </a:solidFill>
                      </a:rPr>
                      <a:t>-67,5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-75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2"/>
              <c:layout>
                <c:manualLayout>
                  <c:x val="-0.13541666666666671"/>
                  <c:y val="-2.8124999999999987E-2"/>
                </c:manualLayout>
              </c:layout>
              <c:tx>
                <c:rich>
                  <a:bodyPr/>
                  <a:lstStyle/>
                  <a:p>
                    <a:r>
                      <a:rPr lang="lt-LT" dirty="0" smtClean="0">
                        <a:solidFill>
                          <a:schemeClr val="tx1"/>
                        </a:solidFill>
                      </a:rPr>
                      <a:t>-78,5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-66,5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4"/>
              <c:layout>
                <c:manualLayout>
                  <c:x val="-0.13958333333333361"/>
                  <c:y val="3.1250000000000622E-3"/>
                </c:manualLayout>
              </c:layout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-74,5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-80,5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6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-83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7"/>
              <c:delete val="1"/>
            </c:dLbl>
            <c:dLbl>
              <c:idx val="8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-81,5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9"/>
              <c:layout>
                <c:manualLayout>
                  <c:x val="-2.708333333333339E-2"/>
                  <c:y val="-5.3124999999999999E-2"/>
                </c:manualLayout>
              </c:layout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-76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0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-80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1"/>
              <c:delete val="1"/>
            </c:dLbl>
            <c:dLbl>
              <c:idx val="12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-85</a:t>
                    </a:r>
                    <a:endParaRPr lang="en-US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3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4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-81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5"/>
              <c:layout>
                <c:manualLayout>
                  <c:x val="4.1666666666666683E-3"/>
                  <c:y val="-1.5625E-2"/>
                </c:manualLayout>
              </c:layout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-89,5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dLbl>
              <c:idx val="16"/>
              <c:layout/>
              <c:tx>
                <c:rich>
                  <a:bodyPr/>
                  <a:lstStyle/>
                  <a:p>
                    <a:r>
                      <a:rPr lang="lt-LT" smtClean="0">
                        <a:solidFill>
                          <a:schemeClr val="tx1"/>
                        </a:solidFill>
                      </a:rPr>
                      <a:t>-89</a:t>
                    </a:r>
                    <a:endParaRPr lang="en-US" dirty="0">
                      <a:solidFill>
                        <a:schemeClr val="tx1"/>
                      </a:solidFill>
                    </a:endParaRPr>
                  </a:p>
                </c:rich>
              </c:tx>
              <c:showVal val="1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nl-BE"/>
              </a:p>
            </c:txPr>
            <c:showVal val="1"/>
          </c:dLbls>
          <c:xVal>
            <c:numRef>
              <c:f>Sheet1!$A$2:$A$18</c:f>
              <c:numCache>
                <c:formatCode>General</c:formatCode>
                <c:ptCount val="17"/>
                <c:pt idx="0">
                  <c:v>155</c:v>
                </c:pt>
                <c:pt idx="1">
                  <c:v>160</c:v>
                </c:pt>
                <c:pt idx="2">
                  <c:v>160</c:v>
                </c:pt>
                <c:pt idx="3">
                  <c:v>163</c:v>
                </c:pt>
                <c:pt idx="4">
                  <c:v>164</c:v>
                </c:pt>
                <c:pt idx="5">
                  <c:v>165</c:v>
                </c:pt>
                <c:pt idx="6">
                  <c:v>167</c:v>
                </c:pt>
                <c:pt idx="7">
                  <c:v>167</c:v>
                </c:pt>
                <c:pt idx="8">
                  <c:v>170</c:v>
                </c:pt>
                <c:pt idx="9">
                  <c:v>171</c:v>
                </c:pt>
                <c:pt idx="10">
                  <c:v>172</c:v>
                </c:pt>
                <c:pt idx="11">
                  <c:v>172</c:v>
                </c:pt>
                <c:pt idx="12">
                  <c:v>173</c:v>
                </c:pt>
                <c:pt idx="13">
                  <c:v>175</c:v>
                </c:pt>
                <c:pt idx="14">
                  <c:v>177</c:v>
                </c:pt>
                <c:pt idx="15">
                  <c:v>180</c:v>
                </c:pt>
                <c:pt idx="16">
                  <c:v>190</c:v>
                </c:pt>
              </c:numCache>
            </c:numRef>
          </c:xVal>
          <c:yVal>
            <c:numRef>
              <c:f>Sheet1!$B$2:$B$18</c:f>
              <c:numCache>
                <c:formatCode>General</c:formatCode>
                <c:ptCount val="17"/>
                <c:pt idx="0">
                  <c:v>20</c:v>
                </c:pt>
                <c:pt idx="1">
                  <c:v>10</c:v>
                </c:pt>
                <c:pt idx="2">
                  <c:v>3</c:v>
                </c:pt>
                <c:pt idx="3">
                  <c:v>30</c:v>
                </c:pt>
                <c:pt idx="4">
                  <c:v>15</c:v>
                </c:pt>
                <c:pt idx="5">
                  <c:v>4</c:v>
                </c:pt>
                <c:pt idx="6">
                  <c:v>1</c:v>
                </c:pt>
                <c:pt idx="7">
                  <c:v>2</c:v>
                </c:pt>
                <c:pt idx="8">
                  <c:v>7</c:v>
                </c:pt>
                <c:pt idx="9">
                  <c:v>19</c:v>
                </c:pt>
                <c:pt idx="10">
                  <c:v>12</c:v>
                </c:pt>
                <c:pt idx="11">
                  <c:v>2</c:v>
                </c:pt>
                <c:pt idx="12">
                  <c:v>3</c:v>
                </c:pt>
                <c:pt idx="13">
                  <c:v>5</c:v>
                </c:pt>
                <c:pt idx="14">
                  <c:v>10</c:v>
                </c:pt>
                <c:pt idx="15">
                  <c:v>1</c:v>
                </c:pt>
                <c:pt idx="16">
                  <c:v>12</c:v>
                </c:pt>
              </c:numCache>
            </c:numRef>
          </c:yVal>
        </c:ser>
        <c:ser>
          <c:idx val="1"/>
          <c:order val="1"/>
          <c:tx>
            <c:v>Naujas</c:v>
          </c:tx>
          <c:spPr>
            <a:ln w="28575">
              <a:noFill/>
            </a:ln>
          </c:spPr>
          <c:marker>
            <c:spPr>
              <a:ln>
                <a:noFill/>
              </a:ln>
            </c:spPr>
          </c:marker>
          <c:dPt>
            <c:idx val="0"/>
            <c:marker>
              <c:symbol val="circle"/>
              <c:size val="13"/>
              <c:spPr>
                <a:solidFill>
                  <a:schemeClr val="accent3"/>
                </a:solidFill>
                <a:ln>
                  <a:noFill/>
                </a:ln>
              </c:spPr>
            </c:marker>
          </c:dPt>
          <c:xVal>
            <c:numRef>
              <c:f>Sheet1!$A$19</c:f>
              <c:numCache>
                <c:formatCode>General</c:formatCode>
                <c:ptCount val="1"/>
                <c:pt idx="0">
                  <c:v>172</c:v>
                </c:pt>
              </c:numCache>
            </c:numRef>
          </c:xVal>
          <c:yVal>
            <c:numRef>
              <c:f>Sheet1!$B$19</c:f>
              <c:numCache>
                <c:formatCode>General</c:formatCode>
                <c:ptCount val="1"/>
                <c:pt idx="0">
                  <c:v>10</c:v>
                </c:pt>
              </c:numCache>
            </c:numRef>
          </c:yVal>
        </c:ser>
        <c:axId val="62919808"/>
        <c:axId val="62921728"/>
      </c:scatterChart>
      <c:valAx>
        <c:axId val="62919808"/>
        <c:scaling>
          <c:orientation val="minMax"/>
          <c:min val="150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lt-LT" b="0" i="1" dirty="0" smtClean="0"/>
                  <a:t>x</a:t>
                </a:r>
                <a:r>
                  <a:rPr lang="lt-LT" b="0" i="0" baseline="-25000" dirty="0" smtClean="0"/>
                  <a:t>1</a:t>
                </a:r>
                <a:endParaRPr lang="en-US" b="0" i="0" dirty="0"/>
              </a:p>
            </c:rich>
          </c:tx>
          <c:layout/>
        </c:title>
        <c:numFmt formatCode="General" sourceLinked="1"/>
        <c:majorTickMark val="none"/>
        <c:tickLblPos val="nextTo"/>
        <c:crossAx val="62921728"/>
        <c:crosses val="autoZero"/>
        <c:crossBetween val="midCat"/>
      </c:valAx>
      <c:valAx>
        <c:axId val="62921728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lt-LT" b="0" i="1" dirty="0" smtClean="0"/>
                  <a:t>x</a:t>
                </a:r>
                <a:r>
                  <a:rPr lang="lt-LT" b="0" i="0" baseline="-25000" dirty="0" smtClean="0"/>
                  <a:t>2</a:t>
                </a:r>
                <a:endParaRPr lang="en-US" b="0" i="0" dirty="0"/>
              </a:p>
            </c:rich>
          </c:tx>
          <c:layout/>
        </c:title>
        <c:numFmt formatCode="General" sourceLinked="1"/>
        <c:majorTickMark val="none"/>
        <c:tickLblPos val="nextTo"/>
        <c:crossAx val="62919808"/>
        <c:crosses val="autoZero"/>
        <c:crossBetween val="midCat"/>
      </c:valAx>
    </c:plotArea>
    <c:plotVisOnly val="1"/>
  </c:chart>
  <c:txPr>
    <a:bodyPr/>
    <a:lstStyle/>
    <a:p>
      <a:pPr>
        <a:defRPr sz="1800"/>
      </a:pPr>
      <a:endParaRPr lang="nl-BE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6F55C-1713-48DE-BA6A-A5F91DDCE664}" type="datetimeFigureOut">
              <a:rPr lang="en-US" smtClean="0"/>
              <a:pPr/>
              <a:t>8/12/2011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4D157-F52E-4BDE-9AA9-CDCE0F1C74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4D157-F52E-4BDE-9AA9-CDCE0F1C74F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6491-8E5A-4347-B25C-400D13505EE3}" type="datetimeFigureOut">
              <a:rPr lang="en-US" smtClean="0"/>
              <a:pPr/>
              <a:t>8/12/2011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reativecommons.org/licenses/by/3.0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jonaskubilius.mp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://dx.doi.org/10.1038/3505850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motionlab.ca/Demos/BMLwalker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26/science.105824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E952yueVLA" TargetMode="External"/><Relationship Id="rId7" Type="http://schemas.openxmlformats.org/officeDocument/2006/relationships/image" Target="../media/image15.jpeg"/><Relationship Id="rId2" Type="http://schemas.openxmlformats.org/officeDocument/2006/relationships/hyperlink" Target="http://hubel.med.harvard.edu/book/b17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http://dx.doi.org/10.1167/5.6.9" TargetMode="Externa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dx.doi.org/10.1146/annurev.ne.19.030196.00054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x.doi.org/10.1038/90547" TargetMode="External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dx.doi.org/10.1016/j.tics.2007.06.01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dx.doi.org/10.1016/j.tics.2007.06.01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books.google.com/books?id=9a_SyUG-A24C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Neural_network_example.sv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Neural_network_example.sv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98/rstb.2008.0322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dx.doi.org/10.1073/pnas.070062210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holarpedia.org/article/File:SlowFeatureAnalysis-SlownessPrinciple.jpeg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scholarpedia.org/article/File:SlowFeatureAnalysis-OptimizationProblem.png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dx.doi.org/10.1167/9.7.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http://dx.doi.org/10.1016/j.neuron.2010.08.029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dx.doi.org/10.1016/j.neuron.2010.08.029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holarpedia.org/article/File:SlowFeatureAnalysis-OptimizationProblem.png" TargetMode="Externa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dx.doi.org/10.1007/978-3-540-87536-9_98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dx.doi.org/10.1167/5.6.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dx.doi.org/10.1007/s00422-005-0585-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dx.doi.org/10.1523/&#8203;JNEUROSCI.2058-05.200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dx.doi.org/10.1016/j.cub.2009.04.020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cat.org/oclc/7536853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rldcat.org/oclc/7536853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Ames_room.ogv" TargetMode="External"/><Relationship Id="rId7" Type="http://schemas.openxmlformats.org/officeDocument/2006/relationships/hyperlink" Target="http://commons.wikimedia.org/wiki/File:Ames_room.sv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ickr.com/photos/wokka/243481152/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1GhNXHCQGs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80728"/>
            <a:ext cx="7772400" cy="4248471"/>
          </a:xfrm>
        </p:spPr>
        <p:txBody>
          <a:bodyPr>
            <a:normAutofit/>
          </a:bodyPr>
          <a:lstStyle/>
          <a:p>
            <a:pPr algn="l"/>
            <a:r>
              <a:rPr lang="lt-LT" b="1" dirty="0" smtClean="0"/>
              <a:t>regos sistemos</a:t>
            </a:r>
            <a:br>
              <a:rPr lang="lt-LT" b="1" dirty="0" smtClean="0"/>
            </a:br>
            <a:r>
              <a:rPr lang="lt-LT" b="1" dirty="0" smtClean="0">
                <a:solidFill>
                  <a:schemeClr val="accent4"/>
                </a:solidFill>
              </a:rPr>
              <a:t>modeliavimas</a:t>
            </a:r>
            <a:endParaRPr lang="en-US" b="1" dirty="0">
              <a:solidFill>
                <a:schemeClr val="accent4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358082" y="6286520"/>
            <a:ext cx="1214446" cy="500066"/>
            <a:chOff x="7045696" y="6215082"/>
            <a:chExt cx="1214446" cy="500066"/>
          </a:xfrm>
        </p:grpSpPr>
        <p:pic>
          <p:nvPicPr>
            <p:cNvPr id="1026" name="Picture 2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15206" y="6215082"/>
              <a:ext cx="83820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7045696" y="6500834"/>
              <a:ext cx="1214446" cy="2143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lt-LT" sz="800" b="0" i="1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tint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imkiet mani i dalikities</a:t>
              </a:r>
              <a:endPara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" name="Subtitle 2"/>
          <p:cNvSpPr txBox="1">
            <a:spLocks/>
          </p:cNvSpPr>
          <p:nvPr/>
        </p:nvSpPr>
        <p:spPr>
          <a:xfrm>
            <a:off x="714348" y="6315092"/>
            <a:ext cx="6737972" cy="400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jonas kubilius | </a:t>
            </a:r>
            <a:r>
              <a:rPr lang="lt-LT" sz="1400" dirty="0" smtClean="0">
                <a:solidFill>
                  <a:schemeClr val="tx1">
                    <a:tint val="75000"/>
                  </a:schemeClr>
                </a:solidFill>
              </a:rPr>
              <a:t>nma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| 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rugpjūčio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18, 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2011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| 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jonaskubilius.mp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tikslas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19256" cy="468052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endParaRPr lang="lt-LT" sz="2400" dirty="0" smtClean="0"/>
          </a:p>
          <a:p>
            <a:pPr marL="514350" indent="-514350">
              <a:buNone/>
            </a:pPr>
            <a:endParaRPr lang="lt-LT" sz="2400" dirty="0" smtClean="0"/>
          </a:p>
          <a:p>
            <a:pPr marL="514350" indent="-514350">
              <a:buNone/>
            </a:pPr>
            <a:endParaRPr lang="lt-LT" sz="2400" dirty="0" smtClean="0"/>
          </a:p>
          <a:p>
            <a:pPr marL="514350" indent="-514350">
              <a:buNone/>
            </a:pPr>
            <a:r>
              <a:rPr lang="lt-LT" sz="2400" dirty="0" smtClean="0"/>
              <a:t>iš vaizdo automatiškai išskirti objektus ir juos atpažinti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objektų išskyrimas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19256" cy="468052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lt-LT" sz="2400" dirty="0" smtClean="0">
                <a:solidFill>
                  <a:schemeClr val="accent4"/>
                </a:solidFill>
              </a:rPr>
              <a:t>invariantiškumas</a:t>
            </a:r>
            <a:r>
              <a:rPr lang="lt-LT" sz="2400" dirty="0" smtClean="0"/>
              <a:t> objektai keičia savo padėtį, kampą ir t. t., bet tai tas pats objektas</a:t>
            </a:r>
          </a:p>
          <a:p>
            <a:pPr marL="514350" indent="-514350">
              <a:buNone/>
            </a:pPr>
            <a:r>
              <a:rPr lang="lt-LT" sz="2400" dirty="0" smtClean="0">
                <a:solidFill>
                  <a:schemeClr val="accent4"/>
                </a:solidFill>
              </a:rPr>
              <a:t>selektyvumas</a:t>
            </a:r>
            <a:r>
              <a:rPr lang="lt-LT" sz="2400" dirty="0" smtClean="0"/>
              <a:t> šuo ir katė gali atrodyti panašūs, bet reikia sugebėti juos atskirti</a:t>
            </a:r>
          </a:p>
          <a:p>
            <a:pPr marL="514350" indent="-514350">
              <a:buNone/>
            </a:pPr>
            <a:endParaRPr lang="lt-LT" sz="2400" dirty="0" smtClean="0"/>
          </a:p>
          <a:p>
            <a:pPr marL="514350" indent="-514350">
              <a:buNone/>
            </a:pPr>
            <a:r>
              <a:rPr lang="lt-LT" sz="2400" dirty="0" smtClean="0"/>
              <a:t>aptikti objektą maždaug (proto-objektas) naudojantis</a:t>
            </a:r>
          </a:p>
          <a:p>
            <a:pPr marL="514350" indent="-514350">
              <a:buNone/>
            </a:pPr>
            <a:r>
              <a:rPr lang="lt-LT" sz="2400" dirty="0" smtClean="0"/>
              <a:t>	</a:t>
            </a:r>
            <a:r>
              <a:rPr lang="lt-LT" sz="2400" dirty="0" smtClean="0">
                <a:solidFill>
                  <a:schemeClr val="accent4"/>
                </a:solidFill>
              </a:rPr>
              <a:t>saliency</a:t>
            </a:r>
            <a:r>
              <a:rPr lang="lt-LT" sz="2400" dirty="0" smtClean="0"/>
              <a:t> (“ryškumas”)</a:t>
            </a:r>
          </a:p>
          <a:p>
            <a:pPr marL="514350" indent="-514350">
              <a:buNone/>
            </a:pPr>
            <a:r>
              <a:rPr lang="lt-LT" sz="2400" dirty="0" smtClean="0"/>
              <a:t>	</a:t>
            </a:r>
            <a:r>
              <a:rPr lang="lt-LT" sz="2400" dirty="0" smtClean="0">
                <a:solidFill>
                  <a:schemeClr val="accent4"/>
                </a:solidFill>
              </a:rPr>
              <a:t>geštalto taisyklėmis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saliency</a:t>
            </a:r>
            <a:endParaRPr lang="en-US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64088" y="6309320"/>
            <a:ext cx="324036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Itti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&amp; Koch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,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Nature Reviews Neuroscience 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(2001)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 descr="Computational modelling of visual attention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484784"/>
            <a:ext cx="5633979" cy="4525963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91680" y="6021288"/>
            <a:ext cx="2736304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kas traukia dėmesį? = saliency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geštalto taisyklės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28184" y="6021288"/>
            <a:ext cx="157163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lt-LT" sz="1000" i="1" dirty="0" smtClean="0">
                <a:solidFill>
                  <a:schemeClr val="accent4"/>
                </a:solidFill>
              </a:rPr>
              <a:t>from B. Machilsen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5720" y="1643050"/>
            <a:ext cx="2714644" cy="77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visuma yra daugiau nei jos dalių suma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9" descr="D:\JOHAN\kip_combined_03.bm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1428736"/>
            <a:ext cx="452596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biologinis judėjimas</a:t>
            </a:r>
            <a:endParaRPr 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1340768"/>
            <a:ext cx="1932804" cy="527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524328" y="6381328"/>
            <a:ext cx="1139588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fr-FR" sz="1000" i="1" dirty="0" smtClean="0">
                <a:hlinkClick r:id="rId3"/>
              </a:rPr>
              <a:t>Bio Motion </a:t>
            </a:r>
            <a:r>
              <a:rPr lang="fr-FR" sz="1000" i="1" dirty="0" err="1" smtClean="0">
                <a:hlinkClick r:id="rId3"/>
              </a:rPr>
              <a:t>Lab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3608" y="2780928"/>
            <a:ext cx="2714644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kas čia?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kol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nejuda, neaišku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judesyje: </a:t>
            </a:r>
            <a:r>
              <a:rPr lang="fr-FR" sz="1600" i="1" dirty="0" smtClean="0">
                <a:hlinkClick r:id="rId3"/>
              </a:rPr>
              <a:t>Bio Motion </a:t>
            </a:r>
            <a:r>
              <a:rPr lang="fr-FR" sz="1600" i="1" dirty="0" err="1" smtClean="0">
                <a:hlinkClick r:id="rId3"/>
              </a:rPr>
              <a:t>Lab</a:t>
            </a:r>
            <a:endParaRPr lang="en-US" sz="1600" i="1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objektų atpažinimas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19256" cy="468052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lt-LT" sz="2400" dirty="0" smtClean="0"/>
              <a:t>prielaidos</a:t>
            </a:r>
          </a:p>
          <a:p>
            <a:pPr marL="514350" indent="-514350">
              <a:buNone/>
            </a:pPr>
            <a:r>
              <a:rPr lang="lt-LT" sz="2400" dirty="0" smtClean="0"/>
              <a:t>atmintis</a:t>
            </a:r>
          </a:p>
          <a:p>
            <a:pPr marL="514350" indent="-514350">
              <a:buNone/>
            </a:pPr>
            <a:r>
              <a:rPr lang="lt-LT" sz="2400" dirty="0" smtClean="0"/>
              <a:t>grįžtamasis ryšys (feedback)</a:t>
            </a:r>
          </a:p>
          <a:p>
            <a:pPr marL="514350" indent="-514350">
              <a:buNone/>
            </a:pPr>
            <a:endParaRPr lang="lt-L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2071678"/>
            <a:ext cx="5296705" cy="3719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regos sistema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7620" y="5929330"/>
            <a:ext cx="326266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dirty="0" err="1" smtClean="0">
                <a:hlinkClick r:id="rId3"/>
              </a:rPr>
              <a:t>Carin</a:t>
            </a:r>
            <a:r>
              <a:rPr lang="en-US" sz="1000" dirty="0" smtClean="0">
                <a:hlinkClick r:id="rId3"/>
              </a:rPr>
              <a:t> Cain; </a:t>
            </a:r>
            <a:r>
              <a:rPr lang="en-US" sz="1000" dirty="0" err="1" smtClean="0">
                <a:hlinkClick r:id="rId3"/>
              </a:rPr>
              <a:t>iš</a:t>
            </a:r>
            <a:r>
              <a:rPr lang="en-US" sz="1000" dirty="0" smtClean="0">
                <a:hlinkClick r:id="rId3"/>
              </a:rPr>
              <a:t> Thorpe &amp; Fabre-Thorpe, </a:t>
            </a:r>
            <a:r>
              <a:rPr lang="en-US" sz="1000" i="1" dirty="0" smtClean="0">
                <a:hlinkClick r:id="rId3"/>
              </a:rPr>
              <a:t>Science</a:t>
            </a:r>
            <a:r>
              <a:rPr lang="en-US" sz="1000" dirty="0" smtClean="0">
                <a:hlinkClick r:id="rId3"/>
              </a:rPr>
              <a:t> (2001)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43636" y="1142984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(beždžionės)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429388" y="2714620"/>
            <a:ext cx="1928826" cy="1143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į pakaušinę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smegenų dalį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baseline="0" dirty="0" smtClean="0">
                <a:solidFill>
                  <a:srgbClr val="C00000"/>
                </a:solidFill>
              </a:rPr>
              <a:t>(pirminis informacijos apdorojimas)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785918" y="3429000"/>
            <a:ext cx="1000132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iš akies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71802" y="4572008"/>
            <a:ext cx="1928826" cy="7143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į smilkininę 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smegenų dalį (išskiriami objektai)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00034" y="2571744"/>
            <a:ext cx="1928826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 į kaktinę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smegenų dalį (kategorizacija)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pirminė regimoji žievė (V1)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60032" y="6237312"/>
            <a:ext cx="157163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fr-FR" sz="1000" i="1" dirty="0" smtClean="0">
                <a:hlinkClick r:id="rId2"/>
              </a:rPr>
              <a:t>D. </a:t>
            </a:r>
            <a:r>
              <a:rPr lang="fr-FR" sz="1000" i="1" dirty="0" err="1" smtClean="0">
                <a:hlinkClick r:id="rId2"/>
              </a:rPr>
              <a:t>Hubel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5720" y="1643050"/>
            <a:ext cx="3350176" cy="185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 cells: neuronai reaguoja tik į tam tikroje vietoje esančias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ir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tam tikros krypties atkarpas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tokiu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būdu gali būti aptinkami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kraštai</a:t>
            </a:r>
            <a:r>
              <a:rPr lang="lt-LT" sz="1600" dirty="0" smtClean="0"/>
              <a:t> (selektyvumas)</a:t>
            </a:r>
            <a:endParaRPr kumimoji="0" lang="lt-LT" sz="1600" b="0" i="0" u="none" strike="noStrike" kern="1200" cap="none" spc="0" normalizeH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baseline="0" dirty="0" smtClean="0">
                <a:solidFill>
                  <a:schemeClr val="accent4"/>
                </a:solidFill>
              </a:rPr>
              <a:t>demo: </a:t>
            </a:r>
            <a:r>
              <a:rPr lang="lt-LT" sz="1600" baseline="0" dirty="0" smtClean="0">
                <a:solidFill>
                  <a:schemeClr val="accent4"/>
                </a:solidFill>
                <a:hlinkClick r:id="rId3"/>
              </a:rPr>
              <a:t>Hubel &amp;</a:t>
            </a:r>
            <a:r>
              <a:rPr lang="lt-LT" sz="1600" dirty="0" smtClean="0">
                <a:solidFill>
                  <a:schemeClr val="accent4"/>
                </a:solidFill>
                <a:hlinkClick r:id="rId3"/>
              </a:rPr>
              <a:t> Wiesel</a:t>
            </a:r>
            <a:r>
              <a:rPr lang="lt-LT" sz="1600" dirty="0" smtClean="0">
                <a:solidFill>
                  <a:schemeClr val="accent4"/>
                </a:solidFill>
              </a:rPr>
              <a:t> (nuo 4:09)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 descr="http://www.journalofvision.org/content/5/6/9/F1.large.jpg"/>
          <p:cNvPicPr>
            <a:picLocks noChangeAspect="1" noChangeArrowheads="1"/>
          </p:cNvPicPr>
          <p:nvPr/>
        </p:nvPicPr>
        <p:blipFill>
          <a:blip r:embed="rId4" cstate="print"/>
          <a:srcRect l="42458"/>
          <a:stretch>
            <a:fillRect/>
          </a:stretch>
        </p:blipFill>
        <p:spPr bwMode="auto">
          <a:xfrm>
            <a:off x="6660232" y="4077072"/>
            <a:ext cx="2244546" cy="2028380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652120" y="6237312"/>
            <a:ext cx="337183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dirty="0" err="1" smtClean="0">
                <a:hlinkClick r:id="rId5"/>
              </a:rPr>
              <a:t>Berkes</a:t>
            </a:r>
            <a:r>
              <a:rPr lang="en-US" sz="1000" dirty="0" smtClean="0">
                <a:hlinkClick r:id="rId5"/>
              </a:rPr>
              <a:t> &amp; </a:t>
            </a:r>
            <a:r>
              <a:rPr lang="en-US" sz="1000" dirty="0" err="1" smtClean="0">
                <a:hlinkClick r:id="rId5"/>
              </a:rPr>
              <a:t>Wiskott</a:t>
            </a:r>
            <a:r>
              <a:rPr lang="en-US" sz="1000" dirty="0" smtClean="0">
                <a:hlinkClick r:id="rId5"/>
              </a:rPr>
              <a:t>, </a:t>
            </a:r>
            <a:r>
              <a:rPr lang="en-US" sz="1000" i="1" dirty="0" smtClean="0">
                <a:hlinkClick r:id="rId5"/>
              </a:rPr>
              <a:t>Journal of Vision </a:t>
            </a:r>
            <a:r>
              <a:rPr lang="en-US" sz="1000" dirty="0" smtClean="0">
                <a:hlinkClick r:id="rId5"/>
              </a:rPr>
              <a:t>(2005)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3250" name="Picture 2" descr="http://hubel.med.harvard.edu/book/7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896" y="3993603"/>
            <a:ext cx="2808312" cy="2217977"/>
          </a:xfrm>
          <a:prstGeom prst="rect">
            <a:avLst/>
          </a:prstGeom>
          <a:noFill/>
        </p:spPr>
      </p:pic>
      <p:pic>
        <p:nvPicPr>
          <p:cNvPr id="53252" name="Picture 4" descr="http://hubel.med.harvard.edu/book/73.jpg"/>
          <p:cNvPicPr>
            <a:picLocks noGrp="1" noChangeAspect="1" noChangeArrowheads="1"/>
          </p:cNvPicPr>
          <p:nvPr>
            <p:ph idx="1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35896" y="1556791"/>
            <a:ext cx="2808312" cy="2265603"/>
          </a:xfrm>
          <a:prstGeom prst="rect">
            <a:avLst/>
          </a:prstGeom>
          <a:noFill/>
        </p:spPr>
      </p:pic>
      <p:pic>
        <p:nvPicPr>
          <p:cNvPr id="11" name="Picture 2" descr="http://www.journalofvision.org/content/5/6/9/F1.large.jpg"/>
          <p:cNvPicPr>
            <a:picLocks noChangeAspect="1" noChangeArrowheads="1"/>
          </p:cNvPicPr>
          <p:nvPr/>
        </p:nvPicPr>
        <p:blipFill>
          <a:blip r:embed="rId4" cstate="print"/>
          <a:srcRect r="57542"/>
          <a:stretch>
            <a:fillRect/>
          </a:stretch>
        </p:blipFill>
        <p:spPr bwMode="auto">
          <a:xfrm>
            <a:off x="6732240" y="1700808"/>
            <a:ext cx="1656184" cy="2028380"/>
          </a:xfrm>
          <a:prstGeom prst="rect">
            <a:avLst/>
          </a:prstGeom>
          <a:noFill/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95536" y="3861048"/>
            <a:ext cx="3240360" cy="1857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neuronai reaguoja į bet kur (jų recepciniame lauke) esančias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tam tikros krypties atkarpas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tokiu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būdu gali būti aptinkami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kraštai</a:t>
            </a:r>
            <a:r>
              <a:rPr lang="lt-LT" sz="1600" dirty="0" smtClean="0"/>
              <a:t> (invariantiškumas)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lt-LT" sz="1600" dirty="0" smtClean="0">
                <a:solidFill>
                  <a:schemeClr val="accent4"/>
                </a:solidFill>
              </a:rPr>
              <a:t>demo: </a:t>
            </a:r>
            <a:r>
              <a:rPr lang="lt-LT" sz="1600" dirty="0" smtClean="0">
                <a:solidFill>
                  <a:schemeClr val="accent4"/>
                </a:solidFill>
                <a:hlinkClick r:id="rId3"/>
              </a:rPr>
              <a:t>Hubel &amp; Wiesel</a:t>
            </a:r>
            <a:r>
              <a:rPr lang="lt-LT" sz="1600" dirty="0" smtClean="0">
                <a:solidFill>
                  <a:schemeClr val="accent4"/>
                </a:solidFill>
              </a:rPr>
              <a:t> (nuo 7:34)</a:t>
            </a:r>
            <a:endParaRPr lang="en-US" sz="1600" dirty="0" smtClean="0">
              <a:solidFill>
                <a:schemeClr val="accent4"/>
              </a:solidFill>
            </a:endParaRPr>
          </a:p>
          <a:p>
            <a:pPr marL="342900" lvl="0" indent="-342900">
              <a:spcBef>
                <a:spcPct val="20000"/>
              </a:spcBef>
              <a:defRPr/>
            </a:pPr>
            <a:endParaRPr kumimoji="0" lang="lt-LT" sz="1600" b="0" i="0" u="none" strike="noStrike" kern="1200" cap="none" spc="0" normalizeH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aukštesnieji regos centrai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536" y="3356992"/>
            <a:ext cx="326266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lt-LT" sz="1000" dirty="0" smtClean="0">
                <a:hlinkClick r:id="rId2"/>
              </a:rPr>
              <a:t>Tanaka</a:t>
            </a:r>
            <a:r>
              <a:rPr lang="lt-LT" sz="1000" i="1" dirty="0" smtClean="0">
                <a:hlinkClick r:id="rId2"/>
              </a:rPr>
              <a:t>, Annual Review of Neuroscience</a:t>
            </a:r>
            <a:r>
              <a:rPr lang="lt-LT" sz="1000" dirty="0" smtClean="0">
                <a:hlinkClick r:id="rId2"/>
              </a:rPr>
              <a:t> (1996)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251520" y="1412776"/>
            <a:ext cx="1224136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neuronai reaguoja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į vidutinio sudėtingumo objektus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 descr="http://www.brain.riken.jp/labs/cbms/img/te1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412776"/>
            <a:ext cx="2095500" cy="1917700"/>
          </a:xfrm>
          <a:prstGeom prst="rect">
            <a:avLst/>
          </a:prstGeom>
          <a:noFill/>
        </p:spPr>
      </p:pic>
      <p:pic>
        <p:nvPicPr>
          <p:cNvPr id="9220" name="Picture 4" descr="Fig 4 full siz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1412776"/>
            <a:ext cx="4721993" cy="5000253"/>
          </a:xfrm>
          <a:prstGeom prst="rect">
            <a:avLst/>
          </a:prstGeom>
          <a:noFill/>
        </p:spPr>
      </p:pic>
      <p:sp>
        <p:nvSpPr>
          <p:cNvPr id="56" name="Content Placeholder 2"/>
          <p:cNvSpPr txBox="1">
            <a:spLocks/>
          </p:cNvSpPr>
          <p:nvPr/>
        </p:nvSpPr>
        <p:spPr>
          <a:xfrm>
            <a:off x="5292080" y="6453336"/>
            <a:ext cx="326266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lt-LT" sz="1000" dirty="0" smtClean="0">
                <a:hlinkClick r:id="rId5"/>
              </a:rPr>
              <a:t>Tsunoda et al.</a:t>
            </a:r>
            <a:r>
              <a:rPr lang="lt-LT" sz="1000" i="1" dirty="0" smtClean="0">
                <a:hlinkClick r:id="rId5"/>
              </a:rPr>
              <a:t>, Nature Neuroscience</a:t>
            </a:r>
            <a:r>
              <a:rPr lang="lt-LT" sz="1000" dirty="0" smtClean="0">
                <a:hlinkClick r:id="rId5"/>
              </a:rPr>
              <a:t> (2001)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1043608" y="4869160"/>
            <a:ext cx="273630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2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toliau 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vidutinio sudėtingumo objektai grupuojami į sudėtingus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regos sistema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29388" y="6357958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DiCarlo &amp; Cox, </a:t>
            </a:r>
            <a:r>
              <a:rPr kumimoji="0" lang="lt-LT" sz="1000" b="0" i="1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TiCS</a:t>
            </a:r>
            <a:r>
              <a:rPr kumimoji="0" lang="lt-LT" sz="10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(2007)</a:t>
            </a:r>
            <a:endParaRPr kumimoji="0" lang="en-US" sz="1000" b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156" y="1357298"/>
            <a:ext cx="826229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Kodėl reikia tirti regą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pirma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regos sistema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29388" y="6357958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DiCarlo &amp; Cox, </a:t>
            </a:r>
            <a:r>
              <a:rPr kumimoji="0" lang="lt-LT" sz="1000" b="0" i="1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TiCS</a:t>
            </a:r>
            <a:r>
              <a:rPr kumimoji="0" lang="lt-LT" sz="1000" b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(2007)</a:t>
            </a:r>
            <a:endParaRPr kumimoji="0" lang="en-US" sz="1000" b="0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02" name="Picture 2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22185" y="1496142"/>
            <a:ext cx="6586917" cy="45800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Neuroniniai tinklai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trečia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sprendimų priėmimas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422" y="1571612"/>
            <a:ext cx="3143272" cy="5715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lt-LT" sz="2800" dirty="0" smtClean="0">
                <a:solidFill>
                  <a:schemeClr val="accent4"/>
                </a:solidFill>
              </a:rPr>
              <a:t>●</a:t>
            </a:r>
            <a:r>
              <a:rPr lang="lt-LT" sz="2800" dirty="0" smtClean="0">
                <a:solidFill>
                  <a:schemeClr val="accent3"/>
                </a:solidFill>
              </a:rPr>
              <a:t> </a:t>
            </a:r>
            <a:r>
              <a:rPr lang="lt-LT" sz="1600" dirty="0" smtClean="0"/>
              <a:t>vaikinas ar mergina?</a:t>
            </a:r>
            <a:endParaRPr lang="en-US" sz="1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29388" y="107154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(klasifikacija)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1428728" y="221455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sprendimų priėmimas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7422" y="1571612"/>
            <a:ext cx="3143272" cy="5715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lt-LT" sz="2800" dirty="0" smtClean="0">
                <a:solidFill>
                  <a:schemeClr val="accent4"/>
                </a:solidFill>
              </a:rPr>
              <a:t>●</a:t>
            </a:r>
            <a:r>
              <a:rPr lang="lt-LT" sz="2800" dirty="0" smtClean="0">
                <a:solidFill>
                  <a:schemeClr val="accent3"/>
                </a:solidFill>
              </a:rPr>
              <a:t> </a:t>
            </a:r>
            <a:r>
              <a:rPr lang="lt-LT" sz="1600" dirty="0" smtClean="0"/>
              <a:t>vaikinas ar mergina?</a:t>
            </a:r>
            <a:endParaRPr lang="en-US" sz="1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29388" y="107154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(klasifikacija)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3000364" y="3000372"/>
            <a:ext cx="2643206" cy="2500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5429256" y="3214686"/>
            <a:ext cx="1071570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vaikinai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286248" y="2643182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merginos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1428728" y="2214554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ateities numatymas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29388" y="107154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(regresija)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530" y="2605096"/>
            <a:ext cx="52578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1800224" y="2195511"/>
            <a:ext cx="2571768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Google akcijų kainų kaita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perceptronas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29388" y="107154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frank rosenblatt,</a:t>
            </a:r>
            <a:r>
              <a:rPr kumimoji="0" lang="lt-LT" sz="14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1957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714480" y="2357430"/>
            <a:ext cx="565785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1500166" y="2000240"/>
            <a:ext cx="1000132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įvestis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2714612" y="2000240"/>
            <a:ext cx="1000132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svoriai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214810" y="2000240"/>
            <a:ext cx="1000132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suma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5072066" y="2000240"/>
            <a:ext cx="2143140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aktyvumo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funkcija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7358082" y="3500438"/>
            <a:ext cx="1000132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išvestis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7429520" y="2643182"/>
            <a:ext cx="1214446" cy="571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nuostata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(bias)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6500826" y="2928934"/>
            <a:ext cx="1143008" cy="571504"/>
          </a:xfrm>
          <a:prstGeom prst="straightConnector1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perceptronas</a:t>
            </a:r>
            <a:endParaRPr lang="en-US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57224" y="1714488"/>
            <a:ext cx="3143272" cy="5715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lt-LT" sz="2800" dirty="0" smtClean="0">
                <a:solidFill>
                  <a:schemeClr val="accent3"/>
                </a:solidFill>
              </a:rPr>
              <a:t>● </a:t>
            </a:r>
            <a:r>
              <a:rPr lang="lt-LT" sz="1600" dirty="0" smtClean="0"/>
              <a:t>vaikinas ar mergina?</a:t>
            </a:r>
            <a:endParaRPr lang="en-US" sz="1600" dirty="0"/>
          </a:p>
        </p:txBody>
      </p:sp>
      <p:graphicFrame>
        <p:nvGraphicFramePr>
          <p:cNvPr id="8" name="Chart 7"/>
          <p:cNvGraphicFramePr/>
          <p:nvPr/>
        </p:nvGraphicFramePr>
        <p:xfrm>
          <a:off x="428596" y="228599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/>
          <p:cNvCxnSpPr/>
          <p:nvPr/>
        </p:nvCxnSpPr>
        <p:spPr>
          <a:xfrm rot="5400000">
            <a:off x="2071670" y="3000372"/>
            <a:ext cx="2643206" cy="25003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500562" y="3214686"/>
            <a:ext cx="1071570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vaikinai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643306" y="2643182"/>
            <a:ext cx="1071570" cy="357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merginos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6200000" flipV="1">
            <a:off x="2285984" y="3071810"/>
            <a:ext cx="1143008" cy="114300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14480" y="2714620"/>
            <a:ext cx="10001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1600" i="1" dirty="0" smtClean="0"/>
              <a:t>(w</a:t>
            </a:r>
            <a:r>
              <a:rPr lang="lt-LT" sz="1600" baseline="-25000" dirty="0" smtClean="0"/>
              <a:t>1</a:t>
            </a:r>
            <a:r>
              <a:rPr lang="lt-LT" sz="1600" i="1" dirty="0" smtClean="0"/>
              <a:t>; w</a:t>
            </a:r>
            <a:r>
              <a:rPr lang="lt-LT" sz="1600" baseline="-25000" dirty="0" smtClean="0"/>
              <a:t>2</a:t>
            </a:r>
            <a:r>
              <a:rPr lang="lt-LT" sz="1600" i="1" dirty="0" smtClean="0"/>
              <a:t>)</a:t>
            </a:r>
            <a:endParaRPr lang="en-US" sz="1600" i="1" dirty="0"/>
          </a:p>
        </p:txBody>
      </p:sp>
      <p:grpSp>
        <p:nvGrpSpPr>
          <p:cNvPr id="3" name="Group 17"/>
          <p:cNvGrpSpPr/>
          <p:nvPr/>
        </p:nvGrpSpPr>
        <p:grpSpPr>
          <a:xfrm>
            <a:off x="5786446" y="1428736"/>
            <a:ext cx="3143272" cy="1442031"/>
            <a:chOff x="6143636" y="1643050"/>
            <a:chExt cx="3143272" cy="1442031"/>
          </a:xfrm>
        </p:grpSpPr>
        <p:sp>
          <p:nvSpPr>
            <p:cNvPr id="12" name="Rectangle 11"/>
            <p:cNvSpPr/>
            <p:nvPr/>
          </p:nvSpPr>
          <p:spPr>
            <a:xfrm>
              <a:off x="6143636" y="1643050"/>
              <a:ext cx="250033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sz="1600" i="1" dirty="0" smtClean="0"/>
                <a:t>x</a:t>
              </a:r>
              <a:r>
                <a:rPr lang="lt-LT" sz="1600" baseline="-25000" dirty="0" smtClean="0"/>
                <a:t>1</a:t>
              </a:r>
              <a:r>
                <a:rPr lang="lt-LT" sz="1600" dirty="0" smtClean="0"/>
                <a:t> = 170, </a:t>
              </a:r>
              <a:r>
                <a:rPr lang="lt-LT" sz="1600" i="1" dirty="0" smtClean="0"/>
                <a:t>x</a:t>
              </a:r>
              <a:r>
                <a:rPr lang="lt-LT" sz="1600" baseline="-25000" dirty="0" smtClean="0"/>
                <a:t>2</a:t>
              </a:r>
              <a:r>
                <a:rPr lang="lt-LT" sz="1600" dirty="0" smtClean="0"/>
                <a:t> = 10</a:t>
              </a:r>
            </a:p>
            <a:p>
              <a:r>
                <a:rPr lang="lt-LT" sz="1600" i="1" dirty="0" smtClean="0"/>
                <a:t>w</a:t>
              </a:r>
              <a:r>
                <a:rPr lang="lt-LT" sz="1600" baseline="-25000" dirty="0" smtClean="0"/>
                <a:t>1</a:t>
              </a:r>
              <a:r>
                <a:rPr lang="lt-LT" sz="1600" i="1" dirty="0" smtClean="0"/>
                <a:t>x</a:t>
              </a:r>
              <a:r>
                <a:rPr lang="lt-LT" sz="1600" baseline="-25000" dirty="0" smtClean="0"/>
                <a:t>1</a:t>
              </a:r>
              <a:r>
                <a:rPr lang="lt-LT" sz="1600" dirty="0" smtClean="0"/>
                <a:t> + </a:t>
              </a:r>
              <a:r>
                <a:rPr lang="lt-LT" sz="1600" i="1" dirty="0" smtClean="0"/>
                <a:t>w</a:t>
              </a:r>
              <a:r>
                <a:rPr lang="lt-LT" sz="1600" baseline="-25000" dirty="0" smtClean="0"/>
                <a:t>2</a:t>
              </a:r>
              <a:r>
                <a:rPr lang="lt-LT" sz="1600" i="1" dirty="0" smtClean="0"/>
                <a:t>x</a:t>
              </a:r>
              <a:r>
                <a:rPr lang="lt-LT" sz="1600" baseline="-25000" dirty="0" smtClean="0"/>
                <a:t>2</a:t>
              </a:r>
              <a:r>
                <a:rPr lang="lt-LT" sz="1600" dirty="0" smtClean="0"/>
                <a:t> = –0,5×170 + 0,5×10 = –80</a:t>
              </a:r>
            </a:p>
            <a:p>
              <a:r>
                <a:rPr lang="lt-LT" sz="1600" i="1" dirty="0" smtClean="0"/>
                <a:t>b</a:t>
              </a:r>
              <a:r>
                <a:rPr lang="lt-LT" sz="1600" dirty="0" smtClean="0"/>
                <a:t> = ?</a:t>
              </a:r>
            </a:p>
            <a:p>
              <a:r>
                <a:rPr lang="lt-LT" sz="1600" dirty="0" smtClean="0"/>
                <a:t>g(suma + </a:t>
              </a:r>
              <a:r>
                <a:rPr lang="lt-LT" sz="1600" i="1" dirty="0" smtClean="0"/>
                <a:t>b</a:t>
              </a:r>
              <a:r>
                <a:rPr lang="lt-LT" sz="1600" dirty="0" smtClean="0"/>
                <a:t>) = </a:t>
              </a:r>
              <a:endParaRPr lang="en-US" sz="1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00958" y="2500306"/>
              <a:ext cx="17859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lt-LT" sz="1600" dirty="0" smtClean="0"/>
                <a:t>mergina, jei &gt; 0</a:t>
              </a:r>
            </a:p>
            <a:p>
              <a:r>
                <a:rPr lang="lt-LT" sz="1600" dirty="0" smtClean="0"/>
                <a:t>vaikinas, jei ≤ 0</a:t>
              </a:r>
              <a:endParaRPr lang="en-US" sz="16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6143636" y="4572008"/>
            <a:ext cx="16430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1600" dirty="0" smtClean="0"/>
              <a:t>šalia taško nurodyta suma</a:t>
            </a:r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>
            <a:off x="6084168" y="3212976"/>
            <a:ext cx="27146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1600" i="1" dirty="0" smtClean="0"/>
              <a:t>b</a:t>
            </a:r>
            <a:r>
              <a:rPr lang="lt-LT" sz="1600" dirty="0" smtClean="0"/>
              <a:t> rėžiai: 78,5 &lt; </a:t>
            </a:r>
            <a:r>
              <a:rPr lang="lt-LT" sz="1600" i="1" dirty="0" smtClean="0"/>
              <a:t>b </a:t>
            </a:r>
            <a:r>
              <a:rPr lang="lt-LT" sz="1600" dirty="0" smtClean="0"/>
              <a:t>≤ 80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3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24" name="Left Brace 23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4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28" name="Left Brace 27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804248" y="1628800"/>
            <a:ext cx="2016224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regėti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taip lengva...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32240" y="3429000"/>
            <a:ext cx="226876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...kol nepakeičiame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įvesties formato: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baseline="0" dirty="0" smtClean="0"/>
              <a:t>kas čia pavaizduota?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6565" name="Picture 5" descr="D:\scripts\num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996"/>
            <a:ext cx="6629004" cy="66290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pavyzdys: rega skaičiuose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4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" name="Group 82"/>
          <p:cNvGrpSpPr/>
          <p:nvPr/>
        </p:nvGrpSpPr>
        <p:grpSpPr>
          <a:xfrm>
            <a:off x="5929322" y="2571744"/>
            <a:ext cx="2857214" cy="3214710"/>
            <a:chOff x="5929322" y="2571744"/>
            <a:chExt cx="2857214" cy="3214710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5072066" y="3429000"/>
              <a:ext cx="3214710" cy="1500198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715140" y="3500438"/>
              <a:ext cx="1643074" cy="78581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358214" y="328612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2"/>
                  </a:solidFill>
                </a:rPr>
                <a:t>w’</a:t>
              </a:r>
              <a:endParaRPr lang="en-US" baseline="30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32" name="Left Brace 31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grpSp>
        <p:nvGrpSpPr>
          <p:cNvPr id="4" name="Group 83"/>
          <p:cNvGrpSpPr/>
          <p:nvPr/>
        </p:nvGrpSpPr>
        <p:grpSpPr>
          <a:xfrm>
            <a:off x="5929322" y="2714620"/>
            <a:ext cx="2428892" cy="1571636"/>
            <a:chOff x="5929322" y="2714620"/>
            <a:chExt cx="2428892" cy="1571636"/>
          </a:xfrm>
        </p:grpSpPr>
        <p:cxnSp>
          <p:nvCxnSpPr>
            <p:cNvPr id="32" name="Straight Arrow Connector 31"/>
            <p:cNvCxnSpPr/>
            <p:nvPr/>
          </p:nvCxnSpPr>
          <p:spPr>
            <a:xfrm rot="16200000" flipV="1">
              <a:off x="7572396" y="2714620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6200000" flipV="1">
              <a:off x="5929322" y="3500438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7929586" y="278605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2</a:t>
              </a:r>
              <a:endParaRPr lang="en-US" baseline="30000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5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" name="Group 82"/>
          <p:cNvGrpSpPr/>
          <p:nvPr/>
        </p:nvGrpSpPr>
        <p:grpSpPr>
          <a:xfrm>
            <a:off x="5929322" y="2571744"/>
            <a:ext cx="2857214" cy="3214710"/>
            <a:chOff x="5929322" y="2571744"/>
            <a:chExt cx="2857214" cy="3214710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5072066" y="3429000"/>
              <a:ext cx="3214710" cy="1500198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715140" y="3500438"/>
              <a:ext cx="1643074" cy="78581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358214" y="328612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2"/>
                  </a:solidFill>
                </a:rPr>
                <a:t>w’</a:t>
              </a:r>
              <a:endParaRPr lang="en-US" baseline="30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36" name="Left Brace 35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grpSp>
        <p:nvGrpSpPr>
          <p:cNvPr id="4" name="Group 83"/>
          <p:cNvGrpSpPr/>
          <p:nvPr/>
        </p:nvGrpSpPr>
        <p:grpSpPr>
          <a:xfrm>
            <a:off x="5929322" y="2714620"/>
            <a:ext cx="2428892" cy="1571636"/>
            <a:chOff x="5929322" y="2714620"/>
            <a:chExt cx="2428892" cy="1571636"/>
          </a:xfrm>
        </p:grpSpPr>
        <p:cxnSp>
          <p:nvCxnSpPr>
            <p:cNvPr id="32" name="Straight Arrow Connector 31"/>
            <p:cNvCxnSpPr/>
            <p:nvPr/>
          </p:nvCxnSpPr>
          <p:spPr>
            <a:xfrm rot="16200000" flipV="1">
              <a:off x="7572396" y="2714620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6200000" flipV="1">
              <a:off x="5929322" y="3500438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7929586" y="278605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2</a:t>
              </a:r>
              <a:endParaRPr lang="en-US" baseline="30000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5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7" name="Group 82"/>
          <p:cNvGrpSpPr/>
          <p:nvPr/>
        </p:nvGrpSpPr>
        <p:grpSpPr>
          <a:xfrm>
            <a:off x="5929322" y="2571744"/>
            <a:ext cx="2857214" cy="3214710"/>
            <a:chOff x="5929322" y="2571744"/>
            <a:chExt cx="2857214" cy="3214710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5072066" y="3429000"/>
              <a:ext cx="3214710" cy="1500198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715140" y="3500438"/>
              <a:ext cx="1643074" cy="78581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358214" y="328612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2"/>
                  </a:solidFill>
                </a:rPr>
                <a:t>w’</a:t>
              </a:r>
              <a:endParaRPr lang="en-US" baseline="30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8" name="Group 84"/>
          <p:cNvGrpSpPr/>
          <p:nvPr/>
        </p:nvGrpSpPr>
        <p:grpSpPr>
          <a:xfrm>
            <a:off x="5357818" y="2357430"/>
            <a:ext cx="3000396" cy="2786082"/>
            <a:chOff x="5357818" y="2357430"/>
            <a:chExt cx="3000396" cy="278608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57818" y="3571876"/>
              <a:ext cx="3000396" cy="1571636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6357950" y="3071810"/>
              <a:ext cx="1571636" cy="857256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7572396" y="2357430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3"/>
                  </a:solidFill>
                </a:rPr>
                <a:t>w”</a:t>
              </a:r>
              <a:endParaRPr lang="en-US" baseline="300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40" name="Left Brace 39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grpSp>
        <p:nvGrpSpPr>
          <p:cNvPr id="4" name="Group 83"/>
          <p:cNvGrpSpPr/>
          <p:nvPr/>
        </p:nvGrpSpPr>
        <p:grpSpPr>
          <a:xfrm>
            <a:off x="5929322" y="2714620"/>
            <a:ext cx="2428892" cy="1571636"/>
            <a:chOff x="5929322" y="2714620"/>
            <a:chExt cx="2428892" cy="1571636"/>
          </a:xfrm>
        </p:grpSpPr>
        <p:cxnSp>
          <p:nvCxnSpPr>
            <p:cNvPr id="32" name="Straight Arrow Connector 31"/>
            <p:cNvCxnSpPr/>
            <p:nvPr/>
          </p:nvCxnSpPr>
          <p:spPr>
            <a:xfrm rot="16200000" flipV="1">
              <a:off x="7572396" y="2714620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6200000" flipV="1">
              <a:off x="5929322" y="3500438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7929586" y="278605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2</a:t>
              </a:r>
              <a:endParaRPr lang="en-US" baseline="30000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grpSp>
        <p:nvGrpSpPr>
          <p:cNvPr id="5" name="Group 85"/>
          <p:cNvGrpSpPr/>
          <p:nvPr/>
        </p:nvGrpSpPr>
        <p:grpSpPr>
          <a:xfrm>
            <a:off x="6715140" y="2214554"/>
            <a:ext cx="857256" cy="2286016"/>
            <a:chOff x="6715140" y="2214554"/>
            <a:chExt cx="857256" cy="2286016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6715140" y="4286256"/>
              <a:ext cx="857256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10800000">
              <a:off x="6715140" y="2500306"/>
              <a:ext cx="857256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6929454" y="2214554"/>
              <a:ext cx="526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i="1" dirty="0" smtClean="0"/>
                <a:t>–</a:t>
              </a:r>
              <a:r>
                <a:rPr lang="lt-LT" b="1" dirty="0" smtClean="0"/>
                <a:t>x</a:t>
              </a:r>
              <a:r>
                <a:rPr lang="lt-LT" baseline="30000" dirty="0" smtClean="0"/>
                <a:t>3</a:t>
              </a:r>
              <a:endParaRPr lang="en-US" baseline="30000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7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5929322" y="2571744"/>
            <a:ext cx="2857214" cy="3214710"/>
            <a:chOff x="5929322" y="2571744"/>
            <a:chExt cx="2857214" cy="3214710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5072066" y="3429000"/>
              <a:ext cx="3214710" cy="1500198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715140" y="3500438"/>
              <a:ext cx="1643074" cy="78581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358214" y="328612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2"/>
                  </a:solidFill>
                </a:rPr>
                <a:t>w’</a:t>
              </a:r>
              <a:endParaRPr lang="en-US" baseline="30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9" name="Group 84"/>
          <p:cNvGrpSpPr/>
          <p:nvPr/>
        </p:nvGrpSpPr>
        <p:grpSpPr>
          <a:xfrm>
            <a:off x="5357818" y="2357430"/>
            <a:ext cx="3000396" cy="2786082"/>
            <a:chOff x="5357818" y="2357430"/>
            <a:chExt cx="3000396" cy="278608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57818" y="3571876"/>
              <a:ext cx="3000396" cy="1571636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6357950" y="3071810"/>
              <a:ext cx="1571636" cy="857256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7572396" y="2357430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3"/>
                  </a:solidFill>
                </a:rPr>
                <a:t>w”</a:t>
              </a:r>
              <a:endParaRPr lang="en-US" baseline="300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44" name="Left Brace 43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perceptrono mokymosi taisyklė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1"/>
            <a:ext cx="3614734" cy="2828932"/>
          </a:xfrm>
        </p:spPr>
        <p:txBody>
          <a:bodyPr/>
          <a:lstStyle/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 </a:t>
            </a:r>
            <a:r>
              <a:rPr lang="el-GR" i="1" dirty="0" smtClean="0"/>
              <a:t>η</a:t>
            </a:r>
            <a:r>
              <a:rPr lang="lt-LT" i="1" dirty="0" smtClean="0"/>
              <a:t> (o</a:t>
            </a:r>
            <a:r>
              <a:rPr lang="el-GR" i="1" baseline="30000" dirty="0" smtClean="0"/>
              <a:t>μ</a:t>
            </a:r>
            <a:r>
              <a:rPr lang="lt-LT" i="1" dirty="0" smtClean="0"/>
              <a:t> – y</a:t>
            </a:r>
            <a:r>
              <a:rPr lang="el-GR" i="1" baseline="30000" dirty="0" smtClean="0"/>
              <a:t>μ</a:t>
            </a:r>
            <a:r>
              <a:rPr lang="lt-LT" i="1" dirty="0" smtClean="0"/>
              <a:t>) </a:t>
            </a:r>
            <a:r>
              <a:rPr lang="lt-LT" b="1" dirty="0" smtClean="0"/>
              <a:t>x</a:t>
            </a:r>
            <a:r>
              <a:rPr lang="el-GR" i="1" baseline="30000" dirty="0" smtClean="0"/>
              <a:t>μ</a:t>
            </a:r>
            <a:endParaRPr lang="lt-LT" i="1" baseline="-25000" dirty="0" smtClean="0"/>
          </a:p>
          <a:p>
            <a:pPr>
              <a:buNone/>
            </a:pPr>
            <a:endParaRPr lang="lt-LT" baseline="-25000" dirty="0" smtClean="0"/>
          </a:p>
          <a:p>
            <a:pPr>
              <a:buNone/>
            </a:pPr>
            <a:r>
              <a:rPr lang="lt-LT" dirty="0" smtClean="0"/>
              <a:t>arba, kai </a:t>
            </a:r>
            <a:r>
              <a:rPr lang="el-GR" i="1" dirty="0" smtClean="0"/>
              <a:t>η</a:t>
            </a:r>
            <a:r>
              <a:rPr lang="lt-LT" i="1" dirty="0" smtClean="0"/>
              <a:t> = 1</a:t>
            </a:r>
            <a:r>
              <a:rPr lang="lt-LT" dirty="0" smtClean="0"/>
              <a:t>,</a:t>
            </a:r>
          </a:p>
          <a:p>
            <a:pPr>
              <a:buNone/>
            </a:pPr>
            <a:endParaRPr lang="lt-LT" i="1" dirty="0" smtClean="0"/>
          </a:p>
          <a:p>
            <a:pPr>
              <a:buNone/>
            </a:pPr>
            <a:r>
              <a:rPr lang="lt-LT" i="1" dirty="0" smtClean="0"/>
              <a:t>∆</a:t>
            </a:r>
            <a:r>
              <a:rPr lang="lt-LT" b="1" dirty="0" smtClean="0"/>
              <a:t>w</a:t>
            </a:r>
            <a:r>
              <a:rPr lang="lt-LT" i="1" dirty="0" smtClean="0"/>
              <a:t> =</a:t>
            </a:r>
            <a:endParaRPr lang="lt-LT" baseline="-25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715272" y="400050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143768" y="371475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858016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43504" y="357187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86446" y="335756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572396" y="442913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657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357818" y="478632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15272" y="535782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29322" y="514351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1"/>
          <p:cNvGrpSpPr/>
          <p:nvPr/>
        </p:nvGrpSpPr>
        <p:grpSpPr>
          <a:xfrm>
            <a:off x="6715140" y="2928934"/>
            <a:ext cx="1969502" cy="1928826"/>
            <a:chOff x="6715140" y="2928934"/>
            <a:chExt cx="1969502" cy="1928826"/>
          </a:xfrm>
        </p:grpSpPr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7572396" y="4071942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5400000" flipH="1" flipV="1">
              <a:off x="6143636" y="3500438"/>
              <a:ext cx="1357322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8286776" y="385762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1</a:t>
              </a:r>
              <a:endParaRPr lang="en-US" baseline="30000" dirty="0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6929454" y="2643182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1</a:t>
            </a:r>
            <a:endParaRPr lang="en-US" baseline="30000" dirty="0"/>
          </a:p>
        </p:txBody>
      </p:sp>
      <p:grpSp>
        <p:nvGrpSpPr>
          <p:cNvPr id="4" name="Group 83"/>
          <p:cNvGrpSpPr/>
          <p:nvPr/>
        </p:nvGrpSpPr>
        <p:grpSpPr>
          <a:xfrm>
            <a:off x="5929322" y="2714620"/>
            <a:ext cx="2428892" cy="1571636"/>
            <a:chOff x="5929322" y="2714620"/>
            <a:chExt cx="2428892" cy="1571636"/>
          </a:xfrm>
        </p:grpSpPr>
        <p:cxnSp>
          <p:nvCxnSpPr>
            <p:cNvPr id="32" name="Straight Arrow Connector 31"/>
            <p:cNvCxnSpPr/>
            <p:nvPr/>
          </p:nvCxnSpPr>
          <p:spPr>
            <a:xfrm rot="16200000" flipV="1">
              <a:off x="7572396" y="2714620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6200000" flipV="1">
              <a:off x="5929322" y="3500438"/>
              <a:ext cx="785818" cy="78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7929586" y="2786058"/>
              <a:ext cx="3978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/>
                <a:t>x</a:t>
              </a:r>
              <a:r>
                <a:rPr lang="lt-LT" baseline="30000" dirty="0" smtClean="0"/>
                <a:t>2</a:t>
              </a:r>
              <a:endParaRPr lang="en-US" baseline="30000" dirty="0"/>
            </a:p>
          </p:txBody>
        </p:sp>
      </p:grpSp>
      <p:sp>
        <p:nvSpPr>
          <p:cNvPr id="72" name="Rectangle 71"/>
          <p:cNvSpPr/>
          <p:nvPr/>
        </p:nvSpPr>
        <p:spPr>
          <a:xfrm>
            <a:off x="5429256" y="3071810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2</a:t>
            </a:r>
            <a:endParaRPr lang="en-US" baseline="30000" dirty="0"/>
          </a:p>
        </p:txBody>
      </p:sp>
      <p:grpSp>
        <p:nvGrpSpPr>
          <p:cNvPr id="5" name="Group 85"/>
          <p:cNvGrpSpPr/>
          <p:nvPr/>
        </p:nvGrpSpPr>
        <p:grpSpPr>
          <a:xfrm>
            <a:off x="6715140" y="2214554"/>
            <a:ext cx="857256" cy="2286016"/>
            <a:chOff x="6715140" y="2214554"/>
            <a:chExt cx="857256" cy="2286016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6715140" y="4286256"/>
              <a:ext cx="857256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10800000">
              <a:off x="6715140" y="2500306"/>
              <a:ext cx="857256" cy="2143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6929454" y="2214554"/>
              <a:ext cx="526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i="1" dirty="0" smtClean="0"/>
                <a:t>–</a:t>
              </a:r>
              <a:r>
                <a:rPr lang="lt-LT" b="1" dirty="0" smtClean="0"/>
                <a:t>x</a:t>
              </a:r>
              <a:r>
                <a:rPr lang="lt-LT" baseline="30000" dirty="0" smtClean="0"/>
                <a:t>3</a:t>
              </a:r>
              <a:endParaRPr lang="en-US" baseline="30000" dirty="0"/>
            </a:p>
          </p:txBody>
        </p:sp>
      </p:grpSp>
      <p:sp>
        <p:nvSpPr>
          <p:cNvPr id="74" name="Rectangle 73"/>
          <p:cNvSpPr/>
          <p:nvPr/>
        </p:nvSpPr>
        <p:spPr>
          <a:xfrm>
            <a:off x="7715272" y="4286256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t-LT" b="1" dirty="0" smtClean="0"/>
              <a:t>x</a:t>
            </a:r>
            <a:r>
              <a:rPr lang="lt-LT" baseline="30000" dirty="0" smtClean="0"/>
              <a:t>3</a:t>
            </a:r>
            <a:endParaRPr lang="en-US" baseline="30000" dirty="0"/>
          </a:p>
        </p:txBody>
      </p:sp>
      <p:grpSp>
        <p:nvGrpSpPr>
          <p:cNvPr id="7" name="Group 80"/>
          <p:cNvGrpSpPr/>
          <p:nvPr/>
        </p:nvGrpSpPr>
        <p:grpSpPr>
          <a:xfrm>
            <a:off x="6072198" y="2500306"/>
            <a:ext cx="2507342" cy="3357586"/>
            <a:chOff x="6072198" y="2500306"/>
            <a:chExt cx="2507342" cy="3357586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5072066" y="3500438"/>
              <a:ext cx="3357586" cy="1357322"/>
            </a:xfrm>
            <a:prstGeom prst="line">
              <a:avLst/>
            </a:prstGeom>
            <a:ln w="1905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15140" y="4286256"/>
              <a:ext cx="1428760" cy="571504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8215338" y="4643446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4"/>
                  </a:solidFill>
                </a:rPr>
                <a:t>w</a:t>
              </a:r>
              <a:endParaRPr lang="en-US" baseline="300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9" name="Group 82"/>
          <p:cNvGrpSpPr/>
          <p:nvPr/>
        </p:nvGrpSpPr>
        <p:grpSpPr>
          <a:xfrm>
            <a:off x="5929322" y="2571744"/>
            <a:ext cx="2857214" cy="3214710"/>
            <a:chOff x="5929322" y="2571744"/>
            <a:chExt cx="2857214" cy="3214710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5072066" y="3429000"/>
              <a:ext cx="3214710" cy="1500198"/>
            </a:xfrm>
            <a:prstGeom prst="line">
              <a:avLst/>
            </a:prstGeom>
            <a:ln w="19050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715140" y="3500438"/>
              <a:ext cx="1643074" cy="785818"/>
            </a:xfrm>
            <a:prstGeom prst="straightConnector1">
              <a:avLst/>
            </a:prstGeom>
            <a:ln w="190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358214" y="3286124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2"/>
                  </a:solidFill>
                </a:rPr>
                <a:t>w’</a:t>
              </a:r>
              <a:endParaRPr lang="en-US" baseline="30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1" name="Group 84"/>
          <p:cNvGrpSpPr/>
          <p:nvPr/>
        </p:nvGrpSpPr>
        <p:grpSpPr>
          <a:xfrm>
            <a:off x="5357818" y="2357430"/>
            <a:ext cx="3000396" cy="2786082"/>
            <a:chOff x="5357818" y="2357430"/>
            <a:chExt cx="3000396" cy="278608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357818" y="3571876"/>
              <a:ext cx="3000396" cy="1571636"/>
            </a:xfrm>
            <a:prstGeom prst="line">
              <a:avLst/>
            </a:prstGeom>
            <a:ln w="1905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6357950" y="3071810"/>
              <a:ext cx="1571636" cy="857256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/>
            <p:cNvSpPr/>
            <p:nvPr/>
          </p:nvSpPr>
          <p:spPr>
            <a:xfrm>
              <a:off x="7572396" y="2357430"/>
              <a:ext cx="4796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3"/>
                  </a:solidFill>
                </a:rPr>
                <a:t>w”</a:t>
              </a:r>
              <a:endParaRPr lang="en-US" baseline="30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2" name="Group 86"/>
          <p:cNvGrpSpPr/>
          <p:nvPr/>
        </p:nvGrpSpPr>
        <p:grpSpPr>
          <a:xfrm>
            <a:off x="5072066" y="2071678"/>
            <a:ext cx="3643338" cy="2215372"/>
            <a:chOff x="5072066" y="2071678"/>
            <a:chExt cx="3643338" cy="221537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5072066" y="4286256"/>
              <a:ext cx="3643338" cy="0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5821371" y="3393281"/>
              <a:ext cx="1786744" cy="794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6500826" y="2071678"/>
              <a:ext cx="543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lt-LT" b="1" dirty="0" smtClean="0">
                  <a:solidFill>
                    <a:schemeClr val="accent1"/>
                  </a:solidFill>
                </a:rPr>
                <a:t>w’”</a:t>
              </a:r>
              <a:endParaRPr lang="en-US" baseline="300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8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pagal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Hertz et al. (1991)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699660" y="3214686"/>
            <a:ext cx="10001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3200" i="1" dirty="0" smtClean="0"/>
              <a:t>  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i="1" dirty="0" smtClean="0"/>
              <a:t>–</a:t>
            </a:r>
            <a:r>
              <a:rPr lang="lt-LT" sz="3200" b="1" dirty="0" smtClean="0"/>
              <a:t>x</a:t>
            </a:r>
            <a:r>
              <a:rPr lang="el-GR" sz="3200" i="1" baseline="30000" dirty="0" smtClean="0"/>
              <a:t>μ</a:t>
            </a:r>
            <a:endParaRPr lang="lt-LT" sz="3200" dirty="0" smtClean="0"/>
          </a:p>
          <a:p>
            <a:r>
              <a:rPr lang="lt-LT" sz="3200" dirty="0" smtClean="0"/>
              <a:t>  0</a:t>
            </a:r>
            <a:endParaRPr lang="en-US" sz="3200" dirty="0"/>
          </a:p>
        </p:txBody>
      </p:sp>
      <p:sp>
        <p:nvSpPr>
          <p:cNvPr id="58" name="Left Brace 57"/>
          <p:cNvSpPr/>
          <p:nvPr/>
        </p:nvSpPr>
        <p:spPr>
          <a:xfrm>
            <a:off x="1547664" y="3356992"/>
            <a:ext cx="216024" cy="1368152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neuroniniai tinklai</a:t>
            </a:r>
            <a:endParaRPr lang="en-US" b="1" dirty="0"/>
          </a:p>
        </p:txBody>
      </p:sp>
      <p:pic>
        <p:nvPicPr>
          <p:cNvPr id="2050" name="Picture 2" descr="http://upload.wikimedia.org/wikipedia/commons/thumb/9/99/Neural_network_example.svg/500px-Neural_network_example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71538" y="2000240"/>
            <a:ext cx="2643206" cy="3526036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643042" y="5429264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wikimedia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57686" y="1714488"/>
            <a:ext cx="3857652" cy="3143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dviejų</a:t>
            </a:r>
            <a:r>
              <a:rPr kumimoji="0" lang="lt-L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sluoksnių pakanka bet kokios tolygios funkcijos aproksimacijai</a:t>
            </a: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29256" y="1071546"/>
            <a:ext cx="3143272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lt-LT" sz="14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daugiasluoksnis perceptronas</a:t>
            </a: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sprendimų rėžiai</a:t>
            </a:r>
            <a:endParaRPr lang="en-US" b="1" dirty="0"/>
          </a:p>
        </p:txBody>
      </p:sp>
      <p:pic>
        <p:nvPicPr>
          <p:cNvPr id="2050" name="Picture 2" descr="http://upload.wikimedia.org/wikipedia/commons/thumb/9/99/Neural_network_example.svg/500px-Neural_network_example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71538" y="2000240"/>
            <a:ext cx="2643206" cy="3526036"/>
          </a:xfrm>
          <a:prstGeom prst="rect">
            <a:avLst/>
          </a:prstGeom>
          <a:noFill/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071934" y="1571612"/>
            <a:ext cx="4643470" cy="321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vienas perceptronas – viena tiesė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3200" dirty="0" smtClean="0"/>
              <a:t>n perceptronų – n tiesių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lt-L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tiesių – iškilasis daugiakampis</a:t>
            </a: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923278" y="2778711"/>
            <a:ext cx="1831850" cy="2396971"/>
          </a:xfrm>
          <a:custGeom>
            <a:avLst/>
            <a:gdLst>
              <a:gd name="connsiteX0" fmla="*/ 266330 w 1831850"/>
              <a:gd name="connsiteY0" fmla="*/ 2379215 h 2396971"/>
              <a:gd name="connsiteX1" fmla="*/ 319596 w 1831850"/>
              <a:gd name="connsiteY1" fmla="*/ 2388093 h 2396971"/>
              <a:gd name="connsiteX2" fmla="*/ 355106 w 1831850"/>
              <a:gd name="connsiteY2" fmla="*/ 2396971 h 2396971"/>
              <a:gd name="connsiteX3" fmla="*/ 630314 w 1831850"/>
              <a:gd name="connsiteY3" fmla="*/ 2388093 h 2396971"/>
              <a:gd name="connsiteX4" fmla="*/ 665825 w 1831850"/>
              <a:gd name="connsiteY4" fmla="*/ 2379215 h 2396971"/>
              <a:gd name="connsiteX5" fmla="*/ 745724 w 1831850"/>
              <a:gd name="connsiteY5" fmla="*/ 2361460 h 2396971"/>
              <a:gd name="connsiteX6" fmla="*/ 772357 w 1831850"/>
              <a:gd name="connsiteY6" fmla="*/ 2343705 h 2396971"/>
              <a:gd name="connsiteX7" fmla="*/ 807868 w 1831850"/>
              <a:gd name="connsiteY7" fmla="*/ 2308194 h 2396971"/>
              <a:gd name="connsiteX8" fmla="*/ 834501 w 1831850"/>
              <a:gd name="connsiteY8" fmla="*/ 2290439 h 2396971"/>
              <a:gd name="connsiteX9" fmla="*/ 861134 w 1831850"/>
              <a:gd name="connsiteY9" fmla="*/ 2237172 h 2396971"/>
              <a:gd name="connsiteX10" fmla="*/ 878889 w 1831850"/>
              <a:gd name="connsiteY10" fmla="*/ 2183906 h 2396971"/>
              <a:gd name="connsiteX11" fmla="*/ 896644 w 1831850"/>
              <a:gd name="connsiteY11" fmla="*/ 2121763 h 2396971"/>
              <a:gd name="connsiteX12" fmla="*/ 905522 w 1831850"/>
              <a:gd name="connsiteY12" fmla="*/ 2095130 h 2396971"/>
              <a:gd name="connsiteX13" fmla="*/ 914400 w 1831850"/>
              <a:gd name="connsiteY13" fmla="*/ 2041864 h 2396971"/>
              <a:gd name="connsiteX14" fmla="*/ 923277 w 1831850"/>
              <a:gd name="connsiteY14" fmla="*/ 2015231 h 2396971"/>
              <a:gd name="connsiteX15" fmla="*/ 958788 w 1831850"/>
              <a:gd name="connsiteY15" fmla="*/ 1819922 h 2396971"/>
              <a:gd name="connsiteX16" fmla="*/ 967666 w 1831850"/>
              <a:gd name="connsiteY16" fmla="*/ 1757778 h 2396971"/>
              <a:gd name="connsiteX17" fmla="*/ 985421 w 1831850"/>
              <a:gd name="connsiteY17" fmla="*/ 1642369 h 2396971"/>
              <a:gd name="connsiteX18" fmla="*/ 1003176 w 1831850"/>
              <a:gd name="connsiteY18" fmla="*/ 1615736 h 2396971"/>
              <a:gd name="connsiteX19" fmla="*/ 1012054 w 1831850"/>
              <a:gd name="connsiteY19" fmla="*/ 1553592 h 2396971"/>
              <a:gd name="connsiteX20" fmla="*/ 1029809 w 1831850"/>
              <a:gd name="connsiteY20" fmla="*/ 1464815 h 2396971"/>
              <a:gd name="connsiteX21" fmla="*/ 1047565 w 1831850"/>
              <a:gd name="connsiteY21" fmla="*/ 1358283 h 2396971"/>
              <a:gd name="connsiteX22" fmla="*/ 1056442 w 1831850"/>
              <a:gd name="connsiteY22" fmla="*/ 1242873 h 2396971"/>
              <a:gd name="connsiteX23" fmla="*/ 1065320 w 1831850"/>
              <a:gd name="connsiteY23" fmla="*/ 1216240 h 2396971"/>
              <a:gd name="connsiteX24" fmla="*/ 1074198 w 1831850"/>
              <a:gd name="connsiteY24" fmla="*/ 1171852 h 2396971"/>
              <a:gd name="connsiteX25" fmla="*/ 1100831 w 1831850"/>
              <a:gd name="connsiteY25" fmla="*/ 1109708 h 2396971"/>
              <a:gd name="connsiteX26" fmla="*/ 1118586 w 1831850"/>
              <a:gd name="connsiteY26" fmla="*/ 1038687 h 2396971"/>
              <a:gd name="connsiteX27" fmla="*/ 1136341 w 1831850"/>
              <a:gd name="connsiteY27" fmla="*/ 1012054 h 2396971"/>
              <a:gd name="connsiteX28" fmla="*/ 1198485 w 1831850"/>
              <a:gd name="connsiteY28" fmla="*/ 941033 h 2396971"/>
              <a:gd name="connsiteX29" fmla="*/ 1216240 w 1831850"/>
              <a:gd name="connsiteY29" fmla="*/ 887767 h 2396971"/>
              <a:gd name="connsiteX30" fmla="*/ 1233996 w 1831850"/>
              <a:gd name="connsiteY30" fmla="*/ 834501 h 2396971"/>
              <a:gd name="connsiteX31" fmla="*/ 1251751 w 1831850"/>
              <a:gd name="connsiteY31" fmla="*/ 763479 h 2396971"/>
              <a:gd name="connsiteX32" fmla="*/ 1305017 w 1831850"/>
              <a:gd name="connsiteY32" fmla="*/ 727969 h 2396971"/>
              <a:gd name="connsiteX33" fmla="*/ 1384916 w 1831850"/>
              <a:gd name="connsiteY33" fmla="*/ 692458 h 2396971"/>
              <a:gd name="connsiteX34" fmla="*/ 1429305 w 1831850"/>
              <a:gd name="connsiteY34" fmla="*/ 656947 h 2396971"/>
              <a:gd name="connsiteX35" fmla="*/ 1455938 w 1831850"/>
              <a:gd name="connsiteY35" fmla="*/ 648070 h 2396971"/>
              <a:gd name="connsiteX36" fmla="*/ 1473693 w 1831850"/>
              <a:gd name="connsiteY36" fmla="*/ 630314 h 2396971"/>
              <a:gd name="connsiteX37" fmla="*/ 1509204 w 1831850"/>
              <a:gd name="connsiteY37" fmla="*/ 621437 h 2396971"/>
              <a:gd name="connsiteX38" fmla="*/ 1597980 w 1831850"/>
              <a:gd name="connsiteY38" fmla="*/ 603681 h 2396971"/>
              <a:gd name="connsiteX39" fmla="*/ 1651246 w 1831850"/>
              <a:gd name="connsiteY39" fmla="*/ 585926 h 2396971"/>
              <a:gd name="connsiteX40" fmla="*/ 1677879 w 1831850"/>
              <a:gd name="connsiteY40" fmla="*/ 577048 h 2396971"/>
              <a:gd name="connsiteX41" fmla="*/ 1722268 w 1831850"/>
              <a:gd name="connsiteY41" fmla="*/ 541538 h 2396971"/>
              <a:gd name="connsiteX42" fmla="*/ 1740023 w 1831850"/>
              <a:gd name="connsiteY42" fmla="*/ 523782 h 2396971"/>
              <a:gd name="connsiteX43" fmla="*/ 1775534 w 1831850"/>
              <a:gd name="connsiteY43" fmla="*/ 488272 h 2396971"/>
              <a:gd name="connsiteX44" fmla="*/ 1793289 w 1831850"/>
              <a:gd name="connsiteY44" fmla="*/ 461639 h 2396971"/>
              <a:gd name="connsiteX45" fmla="*/ 1811044 w 1831850"/>
              <a:gd name="connsiteY45" fmla="*/ 275207 h 2396971"/>
              <a:gd name="connsiteX46" fmla="*/ 1784411 w 1831850"/>
              <a:gd name="connsiteY46" fmla="*/ 124287 h 2396971"/>
              <a:gd name="connsiteX47" fmla="*/ 1775534 w 1831850"/>
              <a:gd name="connsiteY47" fmla="*/ 97654 h 2396971"/>
              <a:gd name="connsiteX48" fmla="*/ 1740023 w 1831850"/>
              <a:gd name="connsiteY48" fmla="*/ 62143 h 2396971"/>
              <a:gd name="connsiteX49" fmla="*/ 1713390 w 1831850"/>
              <a:gd name="connsiteY49" fmla="*/ 53266 h 2396971"/>
              <a:gd name="connsiteX50" fmla="*/ 1642369 w 1831850"/>
              <a:gd name="connsiteY50" fmla="*/ 35510 h 2396971"/>
              <a:gd name="connsiteX51" fmla="*/ 1589103 w 1831850"/>
              <a:gd name="connsiteY51" fmla="*/ 17755 h 2396971"/>
              <a:gd name="connsiteX52" fmla="*/ 1544714 w 1831850"/>
              <a:gd name="connsiteY52" fmla="*/ 8877 h 2396971"/>
              <a:gd name="connsiteX53" fmla="*/ 1509204 w 1831850"/>
              <a:gd name="connsiteY53" fmla="*/ 0 h 2396971"/>
              <a:gd name="connsiteX54" fmla="*/ 1402672 w 1831850"/>
              <a:gd name="connsiteY54" fmla="*/ 8877 h 2396971"/>
              <a:gd name="connsiteX55" fmla="*/ 1376039 w 1831850"/>
              <a:gd name="connsiteY55" fmla="*/ 17755 h 2396971"/>
              <a:gd name="connsiteX56" fmla="*/ 1287262 w 1831850"/>
              <a:gd name="connsiteY56" fmla="*/ 35510 h 2396971"/>
              <a:gd name="connsiteX57" fmla="*/ 1189607 w 1831850"/>
              <a:gd name="connsiteY57" fmla="*/ 62143 h 2396971"/>
              <a:gd name="connsiteX58" fmla="*/ 1154097 w 1831850"/>
              <a:gd name="connsiteY58" fmla="*/ 79899 h 2396971"/>
              <a:gd name="connsiteX59" fmla="*/ 1074198 w 1831850"/>
              <a:gd name="connsiteY59" fmla="*/ 88776 h 2396971"/>
              <a:gd name="connsiteX60" fmla="*/ 976543 w 1831850"/>
              <a:gd name="connsiteY60" fmla="*/ 106532 h 2396971"/>
              <a:gd name="connsiteX61" fmla="*/ 905522 w 1831850"/>
              <a:gd name="connsiteY61" fmla="*/ 124287 h 2396971"/>
              <a:gd name="connsiteX62" fmla="*/ 807868 w 1831850"/>
              <a:gd name="connsiteY62" fmla="*/ 142042 h 2396971"/>
              <a:gd name="connsiteX63" fmla="*/ 781235 w 1831850"/>
              <a:gd name="connsiteY63" fmla="*/ 150920 h 2396971"/>
              <a:gd name="connsiteX64" fmla="*/ 710213 w 1831850"/>
              <a:gd name="connsiteY64" fmla="*/ 195308 h 2396971"/>
              <a:gd name="connsiteX65" fmla="*/ 639192 w 1831850"/>
              <a:gd name="connsiteY65" fmla="*/ 230819 h 2396971"/>
              <a:gd name="connsiteX66" fmla="*/ 550415 w 1831850"/>
              <a:gd name="connsiteY66" fmla="*/ 275207 h 2396971"/>
              <a:gd name="connsiteX67" fmla="*/ 488272 w 1831850"/>
              <a:gd name="connsiteY67" fmla="*/ 284085 h 2396971"/>
              <a:gd name="connsiteX68" fmla="*/ 461639 w 1831850"/>
              <a:gd name="connsiteY68" fmla="*/ 292963 h 2396971"/>
              <a:gd name="connsiteX69" fmla="*/ 408372 w 1831850"/>
              <a:gd name="connsiteY69" fmla="*/ 337351 h 2396971"/>
              <a:gd name="connsiteX70" fmla="*/ 381739 w 1831850"/>
              <a:gd name="connsiteY70" fmla="*/ 346229 h 2396971"/>
              <a:gd name="connsiteX71" fmla="*/ 346229 w 1831850"/>
              <a:gd name="connsiteY71" fmla="*/ 363984 h 2396971"/>
              <a:gd name="connsiteX72" fmla="*/ 275207 w 1831850"/>
              <a:gd name="connsiteY72" fmla="*/ 399495 h 2396971"/>
              <a:gd name="connsiteX73" fmla="*/ 248574 w 1831850"/>
              <a:gd name="connsiteY73" fmla="*/ 435006 h 2396971"/>
              <a:gd name="connsiteX74" fmla="*/ 213064 w 1831850"/>
              <a:gd name="connsiteY74" fmla="*/ 461639 h 2396971"/>
              <a:gd name="connsiteX75" fmla="*/ 177553 w 1831850"/>
              <a:gd name="connsiteY75" fmla="*/ 514905 h 2396971"/>
              <a:gd name="connsiteX76" fmla="*/ 150920 w 1831850"/>
              <a:gd name="connsiteY76" fmla="*/ 550415 h 2396971"/>
              <a:gd name="connsiteX77" fmla="*/ 106532 w 1831850"/>
              <a:gd name="connsiteY77" fmla="*/ 612559 h 2396971"/>
              <a:gd name="connsiteX78" fmla="*/ 79899 w 1831850"/>
              <a:gd name="connsiteY78" fmla="*/ 683580 h 2396971"/>
              <a:gd name="connsiteX79" fmla="*/ 62143 w 1831850"/>
              <a:gd name="connsiteY79" fmla="*/ 763479 h 2396971"/>
              <a:gd name="connsiteX80" fmla="*/ 44388 w 1831850"/>
              <a:gd name="connsiteY80" fmla="*/ 798990 h 2396971"/>
              <a:gd name="connsiteX81" fmla="*/ 35510 w 1831850"/>
              <a:gd name="connsiteY81" fmla="*/ 834501 h 2396971"/>
              <a:gd name="connsiteX82" fmla="*/ 17755 w 1831850"/>
              <a:gd name="connsiteY82" fmla="*/ 887767 h 2396971"/>
              <a:gd name="connsiteX83" fmla="*/ 0 w 1831850"/>
              <a:gd name="connsiteY83" fmla="*/ 1029809 h 2396971"/>
              <a:gd name="connsiteX84" fmla="*/ 8877 w 1831850"/>
              <a:gd name="connsiteY84" fmla="*/ 1367161 h 2396971"/>
              <a:gd name="connsiteX85" fmla="*/ 17755 w 1831850"/>
              <a:gd name="connsiteY85" fmla="*/ 1393794 h 2396971"/>
              <a:gd name="connsiteX86" fmla="*/ 26633 w 1831850"/>
              <a:gd name="connsiteY86" fmla="*/ 1438182 h 2396971"/>
              <a:gd name="connsiteX87" fmla="*/ 35510 w 1831850"/>
              <a:gd name="connsiteY87" fmla="*/ 1535837 h 2396971"/>
              <a:gd name="connsiteX88" fmla="*/ 44388 w 1831850"/>
              <a:gd name="connsiteY88" fmla="*/ 1562470 h 2396971"/>
              <a:gd name="connsiteX89" fmla="*/ 62143 w 1831850"/>
              <a:gd name="connsiteY89" fmla="*/ 1624613 h 2396971"/>
              <a:gd name="connsiteX90" fmla="*/ 71021 w 1831850"/>
              <a:gd name="connsiteY90" fmla="*/ 1651246 h 2396971"/>
              <a:gd name="connsiteX91" fmla="*/ 88776 w 1831850"/>
              <a:gd name="connsiteY91" fmla="*/ 1722268 h 2396971"/>
              <a:gd name="connsiteX92" fmla="*/ 106532 w 1831850"/>
              <a:gd name="connsiteY92" fmla="*/ 1793289 h 2396971"/>
              <a:gd name="connsiteX93" fmla="*/ 115409 w 1831850"/>
              <a:gd name="connsiteY93" fmla="*/ 1828800 h 2396971"/>
              <a:gd name="connsiteX94" fmla="*/ 124287 w 1831850"/>
              <a:gd name="connsiteY94" fmla="*/ 1864310 h 2396971"/>
              <a:gd name="connsiteX95" fmla="*/ 133165 w 1831850"/>
              <a:gd name="connsiteY95" fmla="*/ 1917576 h 2396971"/>
              <a:gd name="connsiteX96" fmla="*/ 142042 w 1831850"/>
              <a:gd name="connsiteY96" fmla="*/ 2006353 h 2396971"/>
              <a:gd name="connsiteX97" fmla="*/ 159798 w 1831850"/>
              <a:gd name="connsiteY97" fmla="*/ 2095130 h 2396971"/>
              <a:gd name="connsiteX98" fmla="*/ 168675 w 1831850"/>
              <a:gd name="connsiteY98" fmla="*/ 2157273 h 2396971"/>
              <a:gd name="connsiteX99" fmla="*/ 186431 w 1831850"/>
              <a:gd name="connsiteY99" fmla="*/ 2210539 h 2396971"/>
              <a:gd name="connsiteX100" fmla="*/ 195308 w 1831850"/>
              <a:gd name="connsiteY100" fmla="*/ 2237172 h 2396971"/>
              <a:gd name="connsiteX101" fmla="*/ 204186 w 1831850"/>
              <a:gd name="connsiteY101" fmla="*/ 2263806 h 2396971"/>
              <a:gd name="connsiteX102" fmla="*/ 221941 w 1831850"/>
              <a:gd name="connsiteY102" fmla="*/ 2290439 h 2396971"/>
              <a:gd name="connsiteX103" fmla="*/ 248574 w 1831850"/>
              <a:gd name="connsiteY103" fmla="*/ 2370338 h 2396971"/>
              <a:gd name="connsiteX104" fmla="*/ 257452 w 1831850"/>
              <a:gd name="connsiteY104" fmla="*/ 2396971 h 2396971"/>
              <a:gd name="connsiteX105" fmla="*/ 266330 w 1831850"/>
              <a:gd name="connsiteY105" fmla="*/ 2379215 h 239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1831850" h="2396971">
                <a:moveTo>
                  <a:pt x="266330" y="2379215"/>
                </a:moveTo>
                <a:cubicBezTo>
                  <a:pt x="284085" y="2382174"/>
                  <a:pt x="301945" y="2384563"/>
                  <a:pt x="319596" y="2388093"/>
                </a:cubicBezTo>
                <a:cubicBezTo>
                  <a:pt x="331560" y="2390486"/>
                  <a:pt x="342905" y="2396971"/>
                  <a:pt x="355106" y="2396971"/>
                </a:cubicBezTo>
                <a:cubicBezTo>
                  <a:pt x="446890" y="2396971"/>
                  <a:pt x="538578" y="2391052"/>
                  <a:pt x="630314" y="2388093"/>
                </a:cubicBezTo>
                <a:cubicBezTo>
                  <a:pt x="642151" y="2385134"/>
                  <a:pt x="653914" y="2381862"/>
                  <a:pt x="665825" y="2379215"/>
                </a:cubicBezTo>
                <a:cubicBezTo>
                  <a:pt x="767260" y="2356674"/>
                  <a:pt x="659120" y="2383112"/>
                  <a:pt x="745724" y="2361460"/>
                </a:cubicBezTo>
                <a:cubicBezTo>
                  <a:pt x="754602" y="2355542"/>
                  <a:pt x="764256" y="2350649"/>
                  <a:pt x="772357" y="2343705"/>
                </a:cubicBezTo>
                <a:cubicBezTo>
                  <a:pt x="785067" y="2332811"/>
                  <a:pt x="793939" y="2317480"/>
                  <a:pt x="807868" y="2308194"/>
                </a:cubicBezTo>
                <a:lnTo>
                  <a:pt x="834501" y="2290439"/>
                </a:lnTo>
                <a:cubicBezTo>
                  <a:pt x="866871" y="2193322"/>
                  <a:pt x="815247" y="2340418"/>
                  <a:pt x="861134" y="2237172"/>
                </a:cubicBezTo>
                <a:cubicBezTo>
                  <a:pt x="868735" y="2220069"/>
                  <a:pt x="872971" y="2201661"/>
                  <a:pt x="878889" y="2183906"/>
                </a:cubicBezTo>
                <a:cubicBezTo>
                  <a:pt x="900180" y="2120032"/>
                  <a:pt x="874343" y="2199815"/>
                  <a:pt x="896644" y="2121763"/>
                </a:cubicBezTo>
                <a:cubicBezTo>
                  <a:pt x="899215" y="2112765"/>
                  <a:pt x="903492" y="2104265"/>
                  <a:pt x="905522" y="2095130"/>
                </a:cubicBezTo>
                <a:cubicBezTo>
                  <a:pt x="909427" y="2077558"/>
                  <a:pt x="910495" y="2059436"/>
                  <a:pt x="914400" y="2041864"/>
                </a:cubicBezTo>
                <a:cubicBezTo>
                  <a:pt x="916430" y="2032729"/>
                  <a:pt x="921603" y="2024438"/>
                  <a:pt x="923277" y="2015231"/>
                </a:cubicBezTo>
                <a:cubicBezTo>
                  <a:pt x="960732" y="1809226"/>
                  <a:pt x="930370" y="1905173"/>
                  <a:pt x="958788" y="1819922"/>
                </a:cubicBezTo>
                <a:cubicBezTo>
                  <a:pt x="961747" y="1799207"/>
                  <a:pt x="965071" y="1778541"/>
                  <a:pt x="967666" y="1757778"/>
                </a:cubicBezTo>
                <a:cubicBezTo>
                  <a:pt x="969764" y="1740997"/>
                  <a:pt x="973744" y="1669616"/>
                  <a:pt x="985421" y="1642369"/>
                </a:cubicBezTo>
                <a:cubicBezTo>
                  <a:pt x="989624" y="1632562"/>
                  <a:pt x="997258" y="1624614"/>
                  <a:pt x="1003176" y="1615736"/>
                </a:cubicBezTo>
                <a:cubicBezTo>
                  <a:pt x="1006135" y="1595021"/>
                  <a:pt x="1008311" y="1574179"/>
                  <a:pt x="1012054" y="1553592"/>
                </a:cubicBezTo>
                <a:cubicBezTo>
                  <a:pt x="1029698" y="1456552"/>
                  <a:pt x="1012435" y="1595126"/>
                  <a:pt x="1029809" y="1464815"/>
                </a:cubicBezTo>
                <a:cubicBezTo>
                  <a:pt x="1043023" y="1365708"/>
                  <a:pt x="1029059" y="1413797"/>
                  <a:pt x="1047565" y="1358283"/>
                </a:cubicBezTo>
                <a:cubicBezTo>
                  <a:pt x="1050524" y="1319813"/>
                  <a:pt x="1051656" y="1281159"/>
                  <a:pt x="1056442" y="1242873"/>
                </a:cubicBezTo>
                <a:cubicBezTo>
                  <a:pt x="1057603" y="1233587"/>
                  <a:pt x="1063050" y="1225318"/>
                  <a:pt x="1065320" y="1216240"/>
                </a:cubicBezTo>
                <a:cubicBezTo>
                  <a:pt x="1068980" y="1201602"/>
                  <a:pt x="1069426" y="1186167"/>
                  <a:pt x="1074198" y="1171852"/>
                </a:cubicBezTo>
                <a:cubicBezTo>
                  <a:pt x="1099599" y="1095648"/>
                  <a:pt x="1085320" y="1171751"/>
                  <a:pt x="1100831" y="1109708"/>
                </a:cubicBezTo>
                <a:cubicBezTo>
                  <a:pt x="1105897" y="1089442"/>
                  <a:pt x="1108438" y="1058984"/>
                  <a:pt x="1118586" y="1038687"/>
                </a:cubicBezTo>
                <a:cubicBezTo>
                  <a:pt x="1123358" y="1029144"/>
                  <a:pt x="1129315" y="1020084"/>
                  <a:pt x="1136341" y="1012054"/>
                </a:cubicBezTo>
                <a:cubicBezTo>
                  <a:pt x="1155969" y="989623"/>
                  <a:pt x="1185596" y="970034"/>
                  <a:pt x="1198485" y="941033"/>
                </a:cubicBezTo>
                <a:cubicBezTo>
                  <a:pt x="1206086" y="923930"/>
                  <a:pt x="1210322" y="905522"/>
                  <a:pt x="1216240" y="887767"/>
                </a:cubicBezTo>
                <a:lnTo>
                  <a:pt x="1233996" y="834501"/>
                </a:lnTo>
                <a:cubicBezTo>
                  <a:pt x="1236986" y="825531"/>
                  <a:pt x="1242890" y="776770"/>
                  <a:pt x="1251751" y="763479"/>
                </a:cubicBezTo>
                <a:cubicBezTo>
                  <a:pt x="1270752" y="734978"/>
                  <a:pt x="1277094" y="737276"/>
                  <a:pt x="1305017" y="727969"/>
                </a:cubicBezTo>
                <a:cubicBezTo>
                  <a:pt x="1347222" y="699831"/>
                  <a:pt x="1321528" y="713587"/>
                  <a:pt x="1384916" y="692458"/>
                </a:cubicBezTo>
                <a:cubicBezTo>
                  <a:pt x="1424894" y="679132"/>
                  <a:pt x="1398999" y="675131"/>
                  <a:pt x="1429305" y="656947"/>
                </a:cubicBezTo>
                <a:cubicBezTo>
                  <a:pt x="1437329" y="652132"/>
                  <a:pt x="1447060" y="651029"/>
                  <a:pt x="1455938" y="648070"/>
                </a:cubicBezTo>
                <a:cubicBezTo>
                  <a:pt x="1461856" y="642151"/>
                  <a:pt x="1466207" y="634057"/>
                  <a:pt x="1473693" y="630314"/>
                </a:cubicBezTo>
                <a:cubicBezTo>
                  <a:pt x="1484606" y="624857"/>
                  <a:pt x="1497472" y="624789"/>
                  <a:pt x="1509204" y="621437"/>
                </a:cubicBezTo>
                <a:cubicBezTo>
                  <a:pt x="1571190" y="603727"/>
                  <a:pt x="1491909" y="618835"/>
                  <a:pt x="1597980" y="603681"/>
                </a:cubicBezTo>
                <a:lnTo>
                  <a:pt x="1651246" y="585926"/>
                </a:lnTo>
                <a:lnTo>
                  <a:pt x="1677879" y="577048"/>
                </a:lnTo>
                <a:cubicBezTo>
                  <a:pt x="1720760" y="534169"/>
                  <a:pt x="1666260" y="586345"/>
                  <a:pt x="1722268" y="541538"/>
                </a:cubicBezTo>
                <a:cubicBezTo>
                  <a:pt x="1728804" y="536309"/>
                  <a:pt x="1734105" y="529701"/>
                  <a:pt x="1740023" y="523782"/>
                </a:cubicBezTo>
                <a:cubicBezTo>
                  <a:pt x="1759394" y="465672"/>
                  <a:pt x="1732490" y="522707"/>
                  <a:pt x="1775534" y="488272"/>
                </a:cubicBezTo>
                <a:cubicBezTo>
                  <a:pt x="1783866" y="481607"/>
                  <a:pt x="1787371" y="470517"/>
                  <a:pt x="1793289" y="461639"/>
                </a:cubicBezTo>
                <a:cubicBezTo>
                  <a:pt x="1800332" y="405294"/>
                  <a:pt x="1811044" y="328754"/>
                  <a:pt x="1811044" y="275207"/>
                </a:cubicBezTo>
                <a:cubicBezTo>
                  <a:pt x="1811044" y="143124"/>
                  <a:pt x="1831850" y="171723"/>
                  <a:pt x="1784411" y="124287"/>
                </a:cubicBezTo>
                <a:cubicBezTo>
                  <a:pt x="1781452" y="115409"/>
                  <a:pt x="1780973" y="105269"/>
                  <a:pt x="1775534" y="97654"/>
                </a:cubicBezTo>
                <a:cubicBezTo>
                  <a:pt x="1765804" y="84032"/>
                  <a:pt x="1751860" y="73980"/>
                  <a:pt x="1740023" y="62143"/>
                </a:cubicBezTo>
                <a:cubicBezTo>
                  <a:pt x="1733406" y="55526"/>
                  <a:pt x="1722418" y="55728"/>
                  <a:pt x="1713390" y="53266"/>
                </a:cubicBezTo>
                <a:cubicBezTo>
                  <a:pt x="1689848" y="46845"/>
                  <a:pt x="1665832" y="42214"/>
                  <a:pt x="1642369" y="35510"/>
                </a:cubicBezTo>
                <a:cubicBezTo>
                  <a:pt x="1624373" y="30368"/>
                  <a:pt x="1607159" y="22679"/>
                  <a:pt x="1589103" y="17755"/>
                </a:cubicBezTo>
                <a:cubicBezTo>
                  <a:pt x="1574545" y="13785"/>
                  <a:pt x="1559444" y="12150"/>
                  <a:pt x="1544714" y="8877"/>
                </a:cubicBezTo>
                <a:cubicBezTo>
                  <a:pt x="1532804" y="6230"/>
                  <a:pt x="1521041" y="2959"/>
                  <a:pt x="1509204" y="0"/>
                </a:cubicBezTo>
                <a:cubicBezTo>
                  <a:pt x="1473693" y="2959"/>
                  <a:pt x="1437993" y="4168"/>
                  <a:pt x="1402672" y="8877"/>
                </a:cubicBezTo>
                <a:cubicBezTo>
                  <a:pt x="1393396" y="10114"/>
                  <a:pt x="1385157" y="15651"/>
                  <a:pt x="1376039" y="17755"/>
                </a:cubicBezTo>
                <a:cubicBezTo>
                  <a:pt x="1346633" y="24541"/>
                  <a:pt x="1287262" y="35510"/>
                  <a:pt x="1287262" y="35510"/>
                </a:cubicBezTo>
                <a:cubicBezTo>
                  <a:pt x="1144723" y="92527"/>
                  <a:pt x="1350577" y="13852"/>
                  <a:pt x="1189607" y="62143"/>
                </a:cubicBezTo>
                <a:cubicBezTo>
                  <a:pt x="1176931" y="65946"/>
                  <a:pt x="1166992" y="76923"/>
                  <a:pt x="1154097" y="79899"/>
                </a:cubicBezTo>
                <a:cubicBezTo>
                  <a:pt x="1127986" y="85925"/>
                  <a:pt x="1100831" y="85817"/>
                  <a:pt x="1074198" y="88776"/>
                </a:cubicBezTo>
                <a:cubicBezTo>
                  <a:pt x="968936" y="115092"/>
                  <a:pt x="1135573" y="74726"/>
                  <a:pt x="976543" y="106532"/>
                </a:cubicBezTo>
                <a:cubicBezTo>
                  <a:pt x="952615" y="111318"/>
                  <a:pt x="929679" y="120836"/>
                  <a:pt x="905522" y="124287"/>
                </a:cubicBezTo>
                <a:cubicBezTo>
                  <a:pt x="855238" y="131471"/>
                  <a:pt x="849720" y="130084"/>
                  <a:pt x="807868" y="142042"/>
                </a:cubicBezTo>
                <a:cubicBezTo>
                  <a:pt x="798870" y="144613"/>
                  <a:pt x="789836" y="147234"/>
                  <a:pt x="781235" y="150920"/>
                </a:cubicBezTo>
                <a:cubicBezTo>
                  <a:pt x="710584" y="181199"/>
                  <a:pt x="780803" y="154131"/>
                  <a:pt x="710213" y="195308"/>
                </a:cubicBezTo>
                <a:cubicBezTo>
                  <a:pt x="687350" y="208645"/>
                  <a:pt x="662866" y="218982"/>
                  <a:pt x="639192" y="230819"/>
                </a:cubicBezTo>
                <a:cubicBezTo>
                  <a:pt x="581220" y="259805"/>
                  <a:pt x="648953" y="247053"/>
                  <a:pt x="550415" y="275207"/>
                </a:cubicBezTo>
                <a:cubicBezTo>
                  <a:pt x="530295" y="280956"/>
                  <a:pt x="508986" y="281126"/>
                  <a:pt x="488272" y="284085"/>
                </a:cubicBezTo>
                <a:cubicBezTo>
                  <a:pt x="479394" y="287044"/>
                  <a:pt x="469425" y="287772"/>
                  <a:pt x="461639" y="292963"/>
                </a:cubicBezTo>
                <a:cubicBezTo>
                  <a:pt x="402738" y="332230"/>
                  <a:pt x="466461" y="308306"/>
                  <a:pt x="408372" y="337351"/>
                </a:cubicBezTo>
                <a:cubicBezTo>
                  <a:pt x="400002" y="341536"/>
                  <a:pt x="390340" y="342543"/>
                  <a:pt x="381739" y="346229"/>
                </a:cubicBezTo>
                <a:cubicBezTo>
                  <a:pt x="369575" y="351442"/>
                  <a:pt x="358322" y="358609"/>
                  <a:pt x="346229" y="363984"/>
                </a:cubicBezTo>
                <a:cubicBezTo>
                  <a:pt x="323336" y="374158"/>
                  <a:pt x="294074" y="380628"/>
                  <a:pt x="275207" y="399495"/>
                </a:cubicBezTo>
                <a:cubicBezTo>
                  <a:pt x="264745" y="409958"/>
                  <a:pt x="259036" y="424543"/>
                  <a:pt x="248574" y="435006"/>
                </a:cubicBezTo>
                <a:cubicBezTo>
                  <a:pt x="238112" y="445468"/>
                  <a:pt x="222894" y="450580"/>
                  <a:pt x="213064" y="461639"/>
                </a:cubicBezTo>
                <a:cubicBezTo>
                  <a:pt x="198887" y="477588"/>
                  <a:pt x="190357" y="497834"/>
                  <a:pt x="177553" y="514905"/>
                </a:cubicBezTo>
                <a:cubicBezTo>
                  <a:pt x="168675" y="526742"/>
                  <a:pt x="159520" y="538375"/>
                  <a:pt x="150920" y="550415"/>
                </a:cubicBezTo>
                <a:cubicBezTo>
                  <a:pt x="85991" y="641315"/>
                  <a:pt x="193604" y="496462"/>
                  <a:pt x="106532" y="612559"/>
                </a:cubicBezTo>
                <a:cubicBezTo>
                  <a:pt x="90164" y="678028"/>
                  <a:pt x="107753" y="618588"/>
                  <a:pt x="79899" y="683580"/>
                </a:cubicBezTo>
                <a:cubicBezTo>
                  <a:pt x="60602" y="728607"/>
                  <a:pt x="81652" y="698449"/>
                  <a:pt x="62143" y="763479"/>
                </a:cubicBezTo>
                <a:cubicBezTo>
                  <a:pt x="58340" y="776155"/>
                  <a:pt x="49035" y="786599"/>
                  <a:pt x="44388" y="798990"/>
                </a:cubicBezTo>
                <a:cubicBezTo>
                  <a:pt x="40104" y="810414"/>
                  <a:pt x="39016" y="822814"/>
                  <a:pt x="35510" y="834501"/>
                </a:cubicBezTo>
                <a:cubicBezTo>
                  <a:pt x="30132" y="852427"/>
                  <a:pt x="17755" y="887767"/>
                  <a:pt x="17755" y="887767"/>
                </a:cubicBezTo>
                <a:cubicBezTo>
                  <a:pt x="13823" y="915289"/>
                  <a:pt x="0" y="1007423"/>
                  <a:pt x="0" y="1029809"/>
                </a:cubicBezTo>
                <a:cubicBezTo>
                  <a:pt x="0" y="1142299"/>
                  <a:pt x="3396" y="1254805"/>
                  <a:pt x="8877" y="1367161"/>
                </a:cubicBezTo>
                <a:cubicBezTo>
                  <a:pt x="9333" y="1376508"/>
                  <a:pt x="15485" y="1384716"/>
                  <a:pt x="17755" y="1393794"/>
                </a:cubicBezTo>
                <a:cubicBezTo>
                  <a:pt x="21415" y="1408432"/>
                  <a:pt x="23674" y="1423386"/>
                  <a:pt x="26633" y="1438182"/>
                </a:cubicBezTo>
                <a:cubicBezTo>
                  <a:pt x="29592" y="1470734"/>
                  <a:pt x="30888" y="1503480"/>
                  <a:pt x="35510" y="1535837"/>
                </a:cubicBezTo>
                <a:cubicBezTo>
                  <a:pt x="36833" y="1545101"/>
                  <a:pt x="41699" y="1553507"/>
                  <a:pt x="44388" y="1562470"/>
                </a:cubicBezTo>
                <a:cubicBezTo>
                  <a:pt x="50578" y="1583105"/>
                  <a:pt x="55953" y="1603978"/>
                  <a:pt x="62143" y="1624613"/>
                </a:cubicBezTo>
                <a:cubicBezTo>
                  <a:pt x="64832" y="1633576"/>
                  <a:pt x="68559" y="1642218"/>
                  <a:pt x="71021" y="1651246"/>
                </a:cubicBezTo>
                <a:cubicBezTo>
                  <a:pt x="77442" y="1674789"/>
                  <a:pt x="82858" y="1698594"/>
                  <a:pt x="88776" y="1722268"/>
                </a:cubicBezTo>
                <a:lnTo>
                  <a:pt x="106532" y="1793289"/>
                </a:lnTo>
                <a:lnTo>
                  <a:pt x="115409" y="1828800"/>
                </a:lnTo>
                <a:cubicBezTo>
                  <a:pt x="118368" y="1840637"/>
                  <a:pt x="122281" y="1852275"/>
                  <a:pt x="124287" y="1864310"/>
                </a:cubicBezTo>
                <a:cubicBezTo>
                  <a:pt x="127246" y="1882065"/>
                  <a:pt x="130932" y="1899715"/>
                  <a:pt x="133165" y="1917576"/>
                </a:cubicBezTo>
                <a:cubicBezTo>
                  <a:pt x="136854" y="1947086"/>
                  <a:pt x="137630" y="1976942"/>
                  <a:pt x="142042" y="2006353"/>
                </a:cubicBezTo>
                <a:cubicBezTo>
                  <a:pt x="146519" y="2036198"/>
                  <a:pt x="155530" y="2065255"/>
                  <a:pt x="159798" y="2095130"/>
                </a:cubicBezTo>
                <a:cubicBezTo>
                  <a:pt x="162757" y="2115844"/>
                  <a:pt x="163970" y="2136884"/>
                  <a:pt x="168675" y="2157273"/>
                </a:cubicBezTo>
                <a:cubicBezTo>
                  <a:pt x="172883" y="2175510"/>
                  <a:pt x="180513" y="2192784"/>
                  <a:pt x="186431" y="2210539"/>
                </a:cubicBezTo>
                <a:lnTo>
                  <a:pt x="195308" y="2237172"/>
                </a:lnTo>
                <a:cubicBezTo>
                  <a:pt x="198267" y="2246050"/>
                  <a:pt x="198995" y="2256019"/>
                  <a:pt x="204186" y="2263806"/>
                </a:cubicBezTo>
                <a:cubicBezTo>
                  <a:pt x="210104" y="2272684"/>
                  <a:pt x="217608" y="2280689"/>
                  <a:pt x="221941" y="2290439"/>
                </a:cubicBezTo>
                <a:cubicBezTo>
                  <a:pt x="221952" y="2290464"/>
                  <a:pt x="244131" y="2357008"/>
                  <a:pt x="248574" y="2370338"/>
                </a:cubicBezTo>
                <a:cubicBezTo>
                  <a:pt x="251533" y="2379216"/>
                  <a:pt x="250835" y="2390354"/>
                  <a:pt x="257452" y="2396971"/>
                </a:cubicBezTo>
                <a:lnTo>
                  <a:pt x="266330" y="2379215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142844" y="5214950"/>
            <a:ext cx="1785950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perceptronas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sprendimų rėžiai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1868" y="5214950"/>
            <a:ext cx="5000628" cy="1214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gali priimti sudėtingesnius</a:t>
            </a:r>
            <a:r>
              <a:rPr kumimoji="0" lang="lt-LT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(netiesinius) sprendimus</a:t>
            </a: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2285984" y="264318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86050" y="228599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14744" y="2786058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00496" y="228599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00364" y="3286124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86116" y="2285992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357422" y="214311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357422" y="3643314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000232" y="300037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000364" y="407194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86182" y="3429000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500562" y="2500306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43372" y="3857628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28794" y="3429000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71604" y="2643182"/>
            <a:ext cx="142876" cy="14287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928926" y="2857496"/>
            <a:ext cx="142876" cy="14287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85786" y="1428736"/>
            <a:ext cx="3143272" cy="30718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928794" y="1928802"/>
            <a:ext cx="3143272" cy="278608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neuroninių tinklų trūkumai</a:t>
            </a:r>
            <a:endParaRPr lang="en-US" b="1" dirty="0"/>
          </a:p>
        </p:txBody>
      </p:sp>
      <p:pic>
        <p:nvPicPr>
          <p:cNvPr id="2050" name="Picture 2" descr="http://upload.wikimedia.org/wikipedia/commons/thumb/9/99/Neural_network_example.svg/500px-Neural_network_example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71538" y="2000240"/>
            <a:ext cx="2643206" cy="3526036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643042" y="5429264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wikimedia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57686" y="1714488"/>
            <a:ext cx="4500594" cy="3143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kiek reikia paslėptųjų sluoksnių ir neuronų juose?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3200" dirty="0" smtClean="0"/>
              <a:t>sprendinys nebūtinai optimaliausias</a:t>
            </a: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bendra architektūra</a:t>
            </a:r>
            <a:endParaRPr lang="en-US" b="1" dirty="0"/>
          </a:p>
        </p:txBody>
      </p:sp>
      <p:pic>
        <p:nvPicPr>
          <p:cNvPr id="57346" name="Picture 2" descr="http://rstb.royalsocietypublishing.org/content/364/1521/1203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48880"/>
            <a:ext cx="8218487" cy="256142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491880" y="6286520"/>
            <a:ext cx="522352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Hawkins et al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., Philosophical Transactions of the Royal Society B 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(2009)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5" name="Picture 5" descr="D:\scripts\num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0" y="228996"/>
            <a:ext cx="6629004" cy="66290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pavyzdys: rega skaičiuose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Erdvė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ketvirta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714612" y="1571612"/>
            <a:ext cx="4643470" cy="4643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hmax: architektūra</a:t>
            </a:r>
            <a:endParaRPr lang="en-US" b="1" dirty="0"/>
          </a:p>
        </p:txBody>
      </p:sp>
      <p:pic>
        <p:nvPicPr>
          <p:cNvPr id="9" name="Content Placeholder 8" descr="hmax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86050" y="1643050"/>
            <a:ext cx="4506286" cy="4525963"/>
          </a:xfr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286380" y="5143512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paveikslėlyje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nustatomi kraštai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55576" y="3645024"/>
            <a:ext cx="1928826" cy="1000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šiek tiek vietos invariantiškumo (nesvarbu, kurioje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vietoje yra objektas)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55576" y="2852936"/>
            <a:ext cx="1928826" cy="857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nustatomos sudėtingesnės savybės (du kraštai)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55576" y="2276872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 vietos invariantiškumas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55576" y="1633360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 atmintyje saugomi „prototipai“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hmax: rezultatai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Serre et al., </a:t>
            </a: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PNAS</a:t>
            </a: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(2007)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2844" y="1785926"/>
            <a:ext cx="4429156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paveikslėlis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rodomas 20 ms</a:t>
            </a:r>
            <a:endParaRPr kumimoji="0" lang="lt-LT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užduotis: ar paveikslėlyje yra gyvūnas?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14942" y="5715016"/>
            <a:ext cx="3786214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šiuo atveju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kompiuteris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prilygsta žmogui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3841" r="48910" b="50000"/>
          <a:stretch>
            <a:fillRect/>
          </a:stretch>
        </p:blipFill>
        <p:spPr bwMode="auto">
          <a:xfrm>
            <a:off x="5214942" y="2214554"/>
            <a:ext cx="3714776" cy="346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 r="52539"/>
          <a:stretch>
            <a:fillRect/>
          </a:stretch>
        </p:blipFill>
        <p:spPr bwMode="auto">
          <a:xfrm>
            <a:off x="142844" y="2428868"/>
            <a:ext cx="4929222" cy="326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Erdvė ir Laikas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penkta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lėtumo principas</a:t>
            </a:r>
            <a:endParaRPr lang="en-US" b="1" dirty="0"/>
          </a:p>
        </p:txBody>
      </p:sp>
      <p:pic>
        <p:nvPicPr>
          <p:cNvPr id="3074" name="Picture 2" descr="http://www.scholarpedia.org/wiki/images/c/c5/SlowFeatureAnalysis-SlownessPrinciple.jpe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412776"/>
            <a:ext cx="6652587" cy="4679950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Scholarpedia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slow feature analysis </a:t>
            </a:r>
            <a:r>
              <a:rPr lang="lt-LT" b="1" dirty="0" smtClean="0">
                <a:solidFill>
                  <a:schemeClr val="accent4"/>
                </a:solidFill>
              </a:rPr>
              <a:t>sfa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Scholarpedia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4" name="Picture 2" descr="http://www.scholarpedia.org/wiki/images/3/38/SlowFeatureAnalysis-OptimizationProblem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23747"/>
            <a:ext cx="8229600" cy="38788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elgsenos pokytis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0192" y="6286520"/>
            <a:ext cx="241521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Wallis et al., </a:t>
            </a: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Journal of Vision </a:t>
            </a: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(2009)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0178" name="Picture 2" descr="http://www.journalofvision.org/content/9/7/6/F2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5197" t="70004" b="-233"/>
          <a:stretch>
            <a:fillRect/>
          </a:stretch>
        </p:blipFill>
        <p:spPr bwMode="auto">
          <a:xfrm>
            <a:off x="1259632" y="1556792"/>
            <a:ext cx="6856610" cy="1368152"/>
          </a:xfrm>
          <a:prstGeom prst="rect">
            <a:avLst/>
          </a:prstGeom>
          <a:noFill/>
        </p:spPr>
      </p:pic>
      <p:pic>
        <p:nvPicPr>
          <p:cNvPr id="50182" name="Picture 6" descr="http://www.journalofvision.org/content/9/7/6/F3.lar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39952" y="3212976"/>
            <a:ext cx="3967592" cy="2808312"/>
          </a:xfrm>
          <a:prstGeom prst="rect">
            <a:avLst/>
          </a:prstGeom>
          <a:noFill/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259632" y="2996952"/>
            <a:ext cx="27363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1. rodomi besisukantys veidai; kartais veidas tas pats, kartais sukimosi metu pasikeičia į kitą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59632" y="5157192"/>
            <a:ext cx="2736304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2. veidus, kurie keitėsi sukimosi metu, dalyviai ima painioti (mėlynas Diff)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14202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neurono selektyvumo pokytis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Li &amp; DiCarlo, </a:t>
            </a: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Neuron</a:t>
            </a: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(2010)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7" name="Picture 5" descr="C:\Users\u0065395\Downloads\0 (5)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000" y="1772816"/>
            <a:ext cx="8052000" cy="41807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neurono selektyvumo pokytis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da-DK" sz="1000" dirty="0" smtClean="0">
                <a:hlinkClick r:id="rId2"/>
              </a:rPr>
              <a:t>Li &amp; DiCarlo, </a:t>
            </a:r>
            <a:r>
              <a:rPr lang="da-DK" sz="1000" i="1" dirty="0" smtClean="0">
                <a:hlinkClick r:id="rId2"/>
              </a:rPr>
              <a:t>Neuron</a:t>
            </a:r>
            <a:r>
              <a:rPr lang="da-DK" sz="1000" dirty="0" smtClean="0">
                <a:hlinkClick r:id="rId2"/>
              </a:rPr>
              <a:t> (2010)</a:t>
            </a:r>
            <a:endParaRPr lang="en-US" sz="1000" dirty="0" smtClean="0"/>
          </a:p>
        </p:txBody>
      </p:sp>
      <p:pic>
        <p:nvPicPr>
          <p:cNvPr id="49154" name="Picture 2" descr="High-quality image (520K) - Opens new window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b="69886"/>
          <a:stretch>
            <a:fillRect/>
          </a:stretch>
        </p:blipFill>
        <p:spPr bwMode="auto">
          <a:xfrm>
            <a:off x="611560" y="2060848"/>
            <a:ext cx="3800051" cy="1800200"/>
          </a:xfrm>
          <a:prstGeom prst="rect">
            <a:avLst/>
          </a:prstGeom>
          <a:noFill/>
        </p:spPr>
      </p:pic>
      <p:pic>
        <p:nvPicPr>
          <p:cNvPr id="6" name="Picture 2" descr="High-quality image (520K) - Opens new window"/>
          <p:cNvPicPr>
            <a:picLocks noChangeAspect="1" noChangeArrowheads="1"/>
          </p:cNvPicPr>
          <p:nvPr/>
        </p:nvPicPr>
        <p:blipFill>
          <a:blip r:embed="rId3" cstate="print"/>
          <a:srcRect t="28909"/>
          <a:stretch>
            <a:fillRect/>
          </a:stretch>
        </p:blipFill>
        <p:spPr bwMode="auto">
          <a:xfrm>
            <a:off x="4788024" y="2060848"/>
            <a:ext cx="3800051" cy="42497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SFA</a:t>
            </a:r>
            <a:r>
              <a:rPr lang="lt-LT" b="1" dirty="0" smtClean="0"/>
              <a:t> užduotis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Scholarpedia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lt-LT" dirty="0" smtClean="0"/>
              <a:t>turint x(t)</a:t>
            </a:r>
          </a:p>
          <a:p>
            <a:pPr>
              <a:buNone/>
            </a:pPr>
            <a:r>
              <a:rPr lang="lt-LT" dirty="0" smtClean="0"/>
              <a:t>rasti tokias funkcijas g(x), kad išvestis y(t) = g(x(t)) būtų </a:t>
            </a:r>
          </a:p>
          <a:p>
            <a:pPr>
              <a:buNone/>
            </a:pPr>
            <a:r>
              <a:rPr lang="lt-LT" dirty="0" smtClean="0"/>
              <a:t>su tokiomis savybėmis:</a:t>
            </a:r>
          </a:p>
          <a:p>
            <a:pPr>
              <a:buNone/>
            </a:pPr>
            <a:r>
              <a:rPr lang="lt-LT" dirty="0" smtClean="0"/>
              <a:t>vidurkis nulis</a:t>
            </a:r>
          </a:p>
          <a:p>
            <a:pPr>
              <a:buNone/>
            </a:pPr>
            <a:r>
              <a:rPr lang="lt-LT" dirty="0" smtClean="0"/>
              <a:t>vienetinė dispresija</a:t>
            </a:r>
          </a:p>
          <a:p>
            <a:pPr>
              <a:buNone/>
            </a:pPr>
            <a:r>
              <a:rPr lang="lt-LT" dirty="0" smtClean="0"/>
              <a:t>ortogonalumas ir eiliškumas</a:t>
            </a:r>
            <a:endParaRPr lang="nl-BE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987824" y="2780928"/>
          <a:ext cx="1231340" cy="432049"/>
        </p:xfrm>
        <a:graphic>
          <a:graphicData uri="http://schemas.openxmlformats.org/presentationml/2006/ole">
            <p:oleObj spid="_x0000_s40963" name="Vergelijking" r:id="rId4" imgW="723600" imgH="253800" progId="Equation.3">
              <p:embed/>
            </p:oleObj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/>
        </p:nvGraphicFramePr>
        <p:xfrm>
          <a:off x="3106738" y="3933825"/>
          <a:ext cx="993775" cy="431800"/>
        </p:xfrm>
        <a:graphic>
          <a:graphicData uri="http://schemas.openxmlformats.org/presentationml/2006/ole">
            <p:oleObj spid="_x0000_s40966" name="Vergelijking" r:id="rId5" imgW="583920" imgH="253800" progId="Equation.3">
              <p:embed/>
            </p:oleObj>
          </a:graphicData>
        </a:graphic>
      </p:graphicFrame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4279900" y="4508500"/>
          <a:ext cx="950913" cy="431800"/>
        </p:xfrm>
        <a:graphic>
          <a:graphicData uri="http://schemas.openxmlformats.org/presentationml/2006/ole">
            <p:oleObj spid="_x0000_s40967" name="Vergelijking" r:id="rId6" imgW="558720" imgH="253800" progId="Equation.3">
              <p:embed/>
            </p:oleObj>
          </a:graphicData>
        </a:graphic>
      </p:graphicFrame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5724128" y="5157192"/>
          <a:ext cx="2030412" cy="431800"/>
        </p:xfrm>
        <a:graphic>
          <a:graphicData uri="http://schemas.openxmlformats.org/presentationml/2006/ole">
            <p:oleObj spid="_x0000_s40968" name="Vergelijking" r:id="rId7" imgW="119376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5" name="Picture 5" descr="D:\scripts\num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0" y="228996"/>
            <a:ext cx="6629004" cy="66290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pavyzdys: rega skaičiuose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SFA</a:t>
            </a:r>
            <a:r>
              <a:rPr lang="lt-LT" b="1" dirty="0" smtClean="0"/>
              <a:t> architektūra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Franzius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et al., </a:t>
            </a:r>
            <a:r>
              <a:rPr kumimoji="0" lang="fr-FR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LNCS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(2008)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99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5032" y="1600200"/>
            <a:ext cx="465393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SFA</a:t>
            </a:r>
            <a:r>
              <a:rPr lang="lt-LT" b="1" dirty="0" smtClean="0"/>
              <a:t> complex cells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20072" y="6286520"/>
            <a:ext cx="349533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dirty="0" err="1" smtClean="0">
                <a:hlinkClick r:id="rId2"/>
              </a:rPr>
              <a:t>Berkes</a:t>
            </a:r>
            <a:r>
              <a:rPr lang="en-US" sz="1000" dirty="0" smtClean="0">
                <a:hlinkClick r:id="rId2"/>
              </a:rPr>
              <a:t> &amp; </a:t>
            </a:r>
            <a:r>
              <a:rPr lang="en-US" sz="1000" dirty="0" err="1" smtClean="0">
                <a:hlinkClick r:id="rId2"/>
              </a:rPr>
              <a:t>Wiskott</a:t>
            </a:r>
            <a:r>
              <a:rPr lang="en-US" sz="1000" dirty="0" smtClean="0">
                <a:hlinkClick r:id="rId2"/>
              </a:rPr>
              <a:t>, </a:t>
            </a:r>
            <a:r>
              <a:rPr lang="en-US" sz="1000" i="1" dirty="0" smtClean="0">
                <a:hlinkClick r:id="rId2"/>
              </a:rPr>
              <a:t>Journal of Vision </a:t>
            </a:r>
            <a:r>
              <a:rPr lang="en-US" sz="1000" dirty="0" smtClean="0">
                <a:hlinkClick r:id="rId2"/>
              </a:rPr>
              <a:t>(2005)</a:t>
            </a:r>
            <a:endParaRPr lang="en-US" sz="1000" dirty="0" smtClean="0"/>
          </a:p>
        </p:txBody>
      </p:sp>
      <p:pic>
        <p:nvPicPr>
          <p:cNvPr id="6" name="Picture 2" descr="http://www.journalofvision.org/content/5/6/9/F1.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628800"/>
            <a:ext cx="3900730" cy="2028380"/>
          </a:xfrm>
          <a:prstGeom prst="rect">
            <a:avLst/>
          </a:prstGeom>
          <a:noFill/>
        </p:spPr>
      </p:pic>
      <p:pic>
        <p:nvPicPr>
          <p:cNvPr id="96258" name="Picture 2" descr="http://www.journalofvision.org/content/5/6/9/F3.large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628800"/>
            <a:ext cx="4868263" cy="4525963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23528" y="4221088"/>
            <a:ext cx="381642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sfa išmoksta labiausiai reaguoti į panašius stimulus kaip ir regos sistema (viršuj)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SFA</a:t>
            </a:r>
            <a:r>
              <a:rPr lang="lt-LT" b="1" dirty="0" smtClean="0"/>
              <a:t> invariantiškumas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6096" y="6286520"/>
            <a:ext cx="3279308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Einhäuser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et al., </a:t>
            </a:r>
            <a:r>
              <a:rPr kumimoji="0" lang="fr-FR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Biological</a:t>
            </a:r>
            <a:r>
              <a:rPr kumimoji="0" lang="fr-FR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</a:t>
            </a:r>
            <a:r>
              <a:rPr kumimoji="0" lang="fr-FR" sz="1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Cybernetics</a:t>
            </a:r>
            <a:r>
              <a:rPr kumimoji="0" lang="fr-FR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(2005)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523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132856"/>
            <a:ext cx="3887713" cy="284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2852936"/>
            <a:ext cx="28194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99592" y="5157192"/>
            <a:ext cx="3816424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1. objektai rodomi po vieną arba poromis įvairiais kampais ir įvairiose vietose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148064" y="1700808"/>
            <a:ext cx="3168352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2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algoritmas sėkmingai atskiria objektus (tiek 10, tiek 50), net gaudamas nematytus kampus/vietas ir net kai buvo rodoma porose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220072" y="4437112"/>
            <a:ext cx="2736304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3. vis dėlto esant keliems objektams algoritmas veikia prastai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Tolimesni žingsniai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šešta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daugiau kaip vienas objektas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19256" cy="468052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lt-LT" sz="2400" dirty="0" smtClean="0"/>
              <a:t>padaryti, kad veiktų su daugiau kaip vienu objektu</a:t>
            </a:r>
          </a:p>
          <a:p>
            <a:pPr marL="514350" indent="-514350">
              <a:buNone/>
            </a:pPr>
            <a:r>
              <a:rPr lang="lt-LT" sz="2400" dirty="0" smtClean="0"/>
              <a:t>saliency, geštalto taisyklių, grįžtamojo ryšio naudojimas modeliuose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neuroninis atsakas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36096" y="6286520"/>
            <a:ext cx="3279308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kumimoji="0" lang="en-US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Zoccolan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et al.,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Journal of Neuroscience 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(2005)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4996" name="Picture 4" descr="http://www.jneurosci.org/content/25/36/8150/F3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628800"/>
            <a:ext cx="5081783" cy="4525963"/>
          </a:xfrm>
          <a:prstGeom prst="rect">
            <a:avLst/>
          </a:prstGeom>
          <a:noFill/>
        </p:spPr>
      </p:pic>
      <p:pic>
        <p:nvPicPr>
          <p:cNvPr id="84998" name="Picture 6" descr="http://www.jneurosci.org/content/25/36/8150/F1.lar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628800"/>
            <a:ext cx="3111544" cy="3021510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95536" y="4797152"/>
            <a:ext cx="324036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1. objektai rodomi po vieną, du ar tris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5536" y="5445224"/>
            <a:ext cx="324036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2. neuroninis atsakas į du ar tris objektus artimesnis atsakų į kiekvieną objektą atskirai vidurkiui, o ne jų sumai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fMRI atsakas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24128" y="6286520"/>
            <a:ext cx="299127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kumimoji="0" lang="en-US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MacEvoy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&amp; Epstein,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Current Biology 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(2009)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3970" name="Picture 2" descr="C:\Users\u0065395\Downloads\0 (6)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4137" y="2060848"/>
            <a:ext cx="5995726" cy="3604666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547664" y="5661248"/>
            <a:ext cx="6048672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fMRI atsakas į du objektus panašesnis atsakų į kiekvieną objektą atskirai vidurkiui, o ne maksimumui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occlusion</a:t>
            </a:r>
            <a:endParaRPr lang="en-US" b="1" dirty="0"/>
          </a:p>
        </p:txBody>
      </p:sp>
      <p:pic>
        <p:nvPicPr>
          <p:cNvPr id="5" name="Content Placeholder 4" descr="Bs_oc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7581" y="1844675"/>
            <a:ext cx="4679950" cy="467995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lt-LT" sz="1000" i="1" dirty="0" smtClean="0"/>
              <a:t>pagal</a:t>
            </a:r>
            <a:r>
              <a:rPr lang="lt-LT" sz="1000" dirty="0" smtClean="0"/>
              <a:t>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Bregman (1981)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>
                <a:solidFill>
                  <a:schemeClr val="accent4"/>
                </a:solidFill>
              </a:rPr>
              <a:t>pavyzdys</a:t>
            </a:r>
            <a:r>
              <a:rPr lang="lt-LT" b="1" dirty="0" smtClean="0"/>
              <a:t> occlusion</a:t>
            </a:r>
            <a:endParaRPr lang="en-US" b="1" dirty="0"/>
          </a:p>
        </p:txBody>
      </p:sp>
      <p:pic>
        <p:nvPicPr>
          <p:cNvPr id="5" name="Content Placeholder 4" descr="Bs_oc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37581" y="1844675"/>
            <a:ext cx="4679950" cy="4679950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lt-LT" sz="1000" i="1" dirty="0" smtClean="0"/>
              <a:t>pagal</a:t>
            </a:r>
            <a:r>
              <a:rPr lang="lt-LT" sz="1000" dirty="0" smtClean="0"/>
              <a:t>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Bregman (1981)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948264" y="5301208"/>
            <a:ext cx="1800200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lt-LT" sz="1600" dirty="0" smtClean="0"/>
              <a:t>modal completion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ames room iliuzija</a:t>
            </a:r>
            <a:endParaRPr lang="en-US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4282" y="3786190"/>
            <a:ext cx="3286148" cy="1731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400" dirty="0" smtClean="0">
                <a:solidFill>
                  <a:schemeClr val="accent4"/>
                </a:solidFill>
              </a:rPr>
              <a:t>d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emo: 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Ames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 Room</a:t>
            </a:r>
            <a:endParaRPr kumimoji="0" lang="lt-LT" sz="1400" b="0" i="0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raudonasis atrodo mažesnis,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nes stovi toliau, tačiau be trijų matmenų imformacijos atrodo, kad abu žmonės yra tokiu pat atstumu nuo mūsų, bet skirtingo ūgio.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42954" y="1614462"/>
            <a:ext cx="4714908" cy="4572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E:\My Dropbox\Destymas\Tyrejo naktis\500px-Ames_room.svg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43306" y="1643050"/>
            <a:ext cx="4571680" cy="4525963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1714488"/>
            <a:ext cx="2286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Oval 13"/>
          <p:cNvSpPr/>
          <p:nvPr/>
        </p:nvSpPr>
        <p:spPr>
          <a:xfrm>
            <a:off x="1142976" y="2500306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06612" y="2214554"/>
            <a:ext cx="108000" cy="108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143108" y="3286124"/>
            <a:ext cx="100013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dirty="0" err="1" smtClean="0">
                <a:hlinkClick r:id="rId6"/>
              </a:rPr>
              <a:t>wokka</a:t>
            </a:r>
            <a:r>
              <a:rPr lang="en-US" sz="1000" dirty="0" smtClean="0">
                <a:hlinkClick r:id="rId6"/>
              </a:rPr>
              <a:t> | </a:t>
            </a:r>
            <a:r>
              <a:rPr lang="en-US" sz="1000" dirty="0" err="1" smtClean="0">
                <a:hlinkClick r:id="rId6"/>
              </a:rPr>
              <a:t>Flickr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572264" y="6215082"/>
            <a:ext cx="178595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i="1" dirty="0" err="1" smtClean="0">
                <a:hlinkClick r:id="rId7"/>
              </a:rPr>
              <a:t>wikimedia</a:t>
            </a:r>
            <a:r>
              <a:rPr lang="en-US" sz="1000" i="1" dirty="0" smtClean="0">
                <a:hlinkClick r:id="rId7"/>
              </a:rPr>
              <a:t>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143636" y="1142984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lang="lt-LT" sz="1400" i="1" dirty="0" smtClean="0"/>
              <a:t>adelbert ames, jr., 1934</a:t>
            </a: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pavydys: objektas laike</a:t>
            </a:r>
            <a:endParaRPr lang="en-US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763688" y="1772816"/>
            <a:ext cx="3312368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objektai nuolatos keičia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savo: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vietą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dydį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kampą plokštumoje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lt-LT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kampą gylyje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apšviestumą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sudedamųjų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dalių struktūrą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112272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843808" y="5085184"/>
            <a:ext cx="5112568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sistema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turi sugebėti išmokti (pati!) objektą iš įvairių kampų, įvairiose padėtyse ir t. 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sistema turi išmokti objekto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manifoldą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60032" y="2348880"/>
            <a:ext cx="3672408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afiniosios transformacijos (lengva)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60032" y="3501008"/>
            <a:ext cx="3888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neafiniosios transformacijos (sunku)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4644008" y="2060848"/>
            <a:ext cx="216024" cy="936104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ight Brace 8"/>
          <p:cNvSpPr/>
          <p:nvPr/>
        </p:nvSpPr>
        <p:spPr>
          <a:xfrm>
            <a:off x="4644008" y="3212976"/>
            <a:ext cx="216024" cy="936104"/>
          </a:xfrm>
          <a:prstGeom prst="rightBrac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open tld</a:t>
            </a:r>
            <a:endParaRPr lang="en-US" b="1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719276"/>
            <a:ext cx="5485035" cy="281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339752" y="5589240"/>
            <a:ext cx="547260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kaip sistema mokosi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39752" y="1772816"/>
            <a:ext cx="6336704" cy="498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nl-BE" sz="1600" dirty="0" smtClean="0">
                <a:hlinkClick r:id="rId3"/>
              </a:rPr>
              <a:t>computer </a:t>
            </a:r>
            <a:r>
              <a:rPr lang="nl-BE" sz="1600" dirty="0" err="1" smtClean="0">
                <a:hlinkClick r:id="rId3"/>
              </a:rPr>
              <a:t>vision</a:t>
            </a:r>
            <a:r>
              <a:rPr lang="nl-BE" sz="1600" dirty="0" smtClean="0">
                <a:hlinkClick r:id="rId3"/>
              </a:rPr>
              <a:t> </a:t>
            </a:r>
            <a:r>
              <a:rPr lang="nl-BE" sz="1600" dirty="0" err="1" smtClean="0">
                <a:hlinkClick r:id="rId3"/>
              </a:rPr>
              <a:t>pavyzdys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04664"/>
            <a:ext cx="15240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Ko mums reikia?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antra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</Template>
  <TotalTime>0</TotalTime>
  <Words>1489</Words>
  <Application>Microsoft Office PowerPoint</Application>
  <PresentationFormat>On-screen Show (4:3)</PresentationFormat>
  <Paragraphs>356</Paragraphs>
  <Slides>58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black</vt:lpstr>
      <vt:lpstr>Vergelijking</vt:lpstr>
      <vt:lpstr>regos sistemos modeliavimas</vt:lpstr>
      <vt:lpstr>Kodėl reikia tirti regą</vt:lpstr>
      <vt:lpstr>pavyzdys: rega skaičiuose</vt:lpstr>
      <vt:lpstr>pavyzdys: rega skaičiuose</vt:lpstr>
      <vt:lpstr>pavyzdys: rega skaičiuose</vt:lpstr>
      <vt:lpstr>ames room iliuzija</vt:lpstr>
      <vt:lpstr>pavydys: objektas laike</vt:lpstr>
      <vt:lpstr>open tld</vt:lpstr>
      <vt:lpstr>Ko mums reikia?</vt:lpstr>
      <vt:lpstr>tikslas</vt:lpstr>
      <vt:lpstr>objektų išskyrimas</vt:lpstr>
      <vt:lpstr>saliency</vt:lpstr>
      <vt:lpstr>geštalto taisyklės</vt:lpstr>
      <vt:lpstr>biologinis judėjimas</vt:lpstr>
      <vt:lpstr>objektų atpažinimas</vt:lpstr>
      <vt:lpstr>regos sistema</vt:lpstr>
      <vt:lpstr>pirminė regimoji žievė (V1)</vt:lpstr>
      <vt:lpstr>aukštesnieji regos centrai</vt:lpstr>
      <vt:lpstr>regos sistema</vt:lpstr>
      <vt:lpstr>regos sistema</vt:lpstr>
      <vt:lpstr>Neuroniniai tinklai</vt:lpstr>
      <vt:lpstr>sprendimų priėmimas</vt:lpstr>
      <vt:lpstr>sprendimų priėmimas</vt:lpstr>
      <vt:lpstr>ateities numatymas</vt:lpstr>
      <vt:lpstr>perceptronas</vt:lpstr>
      <vt:lpstr>perceptronas</vt:lpstr>
      <vt:lpstr>perceptrono mokymosi taisyklė</vt:lpstr>
      <vt:lpstr>perceptrono mokymosi taisyklė</vt:lpstr>
      <vt:lpstr>perceptrono mokymosi taisyklė</vt:lpstr>
      <vt:lpstr>perceptrono mokymosi taisyklė</vt:lpstr>
      <vt:lpstr>perceptrono mokymosi taisyklė</vt:lpstr>
      <vt:lpstr>perceptrono mokymosi taisyklė</vt:lpstr>
      <vt:lpstr>perceptrono mokymosi taisyklė</vt:lpstr>
      <vt:lpstr>perceptrono mokymosi taisyklė</vt:lpstr>
      <vt:lpstr>neuroniniai tinklai</vt:lpstr>
      <vt:lpstr>sprendimų rėžiai</vt:lpstr>
      <vt:lpstr>sprendimų rėžiai</vt:lpstr>
      <vt:lpstr>neuroninių tinklų trūkumai</vt:lpstr>
      <vt:lpstr>bendra architektūra</vt:lpstr>
      <vt:lpstr>Erdvė</vt:lpstr>
      <vt:lpstr>hmax: architektūra</vt:lpstr>
      <vt:lpstr>hmax: rezultatai</vt:lpstr>
      <vt:lpstr>Erdvė ir Laikas</vt:lpstr>
      <vt:lpstr>lėtumo principas</vt:lpstr>
      <vt:lpstr>slow feature analysis sfa</vt:lpstr>
      <vt:lpstr>pavyzdys elgsenos pokytis</vt:lpstr>
      <vt:lpstr>pavyzdys neurono selektyvumo pokytis</vt:lpstr>
      <vt:lpstr>pavyzdys neurono selektyvumo pokytis</vt:lpstr>
      <vt:lpstr>SFA užduotis</vt:lpstr>
      <vt:lpstr>SFA architektūra</vt:lpstr>
      <vt:lpstr>SFA complex cells</vt:lpstr>
      <vt:lpstr>SFA invariantiškumas</vt:lpstr>
      <vt:lpstr>Tolimesni žingsniai</vt:lpstr>
      <vt:lpstr>daugiau kaip vienas objektas</vt:lpstr>
      <vt:lpstr>pavyzdys neuroninis atsakas</vt:lpstr>
      <vt:lpstr>pavyzdys fMRI atsakas</vt:lpstr>
      <vt:lpstr>pavyzdys occlusion</vt:lpstr>
      <vt:lpstr>pavyzdys occlusion</vt:lpstr>
    </vt:vector>
  </TitlesOfParts>
  <Company>K.U.Leuven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regos sistemos modeliavimas</dc:title>
  <dc:creator>Jonas Kubilius</dc:creator>
  <cp:lastModifiedBy>Jonas Kubilius</cp:lastModifiedBy>
  <cp:revision>192</cp:revision>
  <dcterms:created xsi:type="dcterms:W3CDTF">2011-07-25T09:33:57Z</dcterms:created>
  <dcterms:modified xsi:type="dcterms:W3CDTF">2011-08-12T10:50:31Z</dcterms:modified>
</cp:coreProperties>
</file>